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9" r:id="rId4"/>
    <p:sldId id="279" r:id="rId5"/>
    <p:sldId id="258" r:id="rId6"/>
    <p:sldId id="280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81" r:id="rId24"/>
    <p:sldId id="282" r:id="rId25"/>
    <p:sldId id="276" r:id="rId26"/>
    <p:sldId id="277" r:id="rId27"/>
    <p:sldId id="278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152"/>
    <a:srgbClr val="0D11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08" y="-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AE7CF4-3A7C-4474-84EF-9680A607D85A}" type="datetimeFigureOut">
              <a:rPr lang="en-GB" smtClean="0"/>
              <a:t>23/01/2013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A6975F-9F83-492F-B92B-7ED791383F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7548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A6975F-9F83-492F-B92B-7ED791383FC9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0187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A6975F-9F83-492F-B92B-7ED791383FC9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07219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2BC9F-ADBC-45A2-8454-AE6853987216}" type="datetimeFigureOut">
              <a:rPr lang="en-GB" smtClean="0"/>
              <a:t>23/01/2013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A9D2E-66D3-41DE-88AA-C1A0C36FCF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3006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2BC9F-ADBC-45A2-8454-AE6853987216}" type="datetimeFigureOut">
              <a:rPr lang="en-GB" smtClean="0"/>
              <a:t>23/01/2013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A9D2E-66D3-41DE-88AA-C1A0C36FCF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7460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2BC9F-ADBC-45A2-8454-AE6853987216}" type="datetimeFigureOut">
              <a:rPr lang="en-GB" smtClean="0"/>
              <a:t>23/01/2013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A9D2E-66D3-41DE-88AA-C1A0C36FCF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2255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2BC9F-ADBC-45A2-8454-AE6853987216}" type="datetimeFigureOut">
              <a:rPr lang="en-GB" smtClean="0"/>
              <a:t>23/01/2013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A9D2E-66D3-41DE-88AA-C1A0C36FCF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9920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2BC9F-ADBC-45A2-8454-AE6853987216}" type="datetimeFigureOut">
              <a:rPr lang="en-GB" smtClean="0"/>
              <a:t>23/01/2013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A9D2E-66D3-41DE-88AA-C1A0C36FCF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7074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2BC9F-ADBC-45A2-8454-AE6853987216}" type="datetimeFigureOut">
              <a:rPr lang="en-GB" smtClean="0"/>
              <a:t>23/01/2013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A9D2E-66D3-41DE-88AA-C1A0C36FCF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6627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2BC9F-ADBC-45A2-8454-AE6853987216}" type="datetimeFigureOut">
              <a:rPr lang="en-GB" smtClean="0"/>
              <a:t>23/01/2013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A9D2E-66D3-41DE-88AA-C1A0C36FCF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5248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2BC9F-ADBC-45A2-8454-AE6853987216}" type="datetimeFigureOut">
              <a:rPr lang="en-GB" smtClean="0"/>
              <a:t>23/01/2013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A9D2E-66D3-41DE-88AA-C1A0C36FCF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6425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2BC9F-ADBC-45A2-8454-AE6853987216}" type="datetimeFigureOut">
              <a:rPr lang="en-GB" smtClean="0"/>
              <a:t>23/01/2013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A9D2E-66D3-41DE-88AA-C1A0C36FCF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14259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2BC9F-ADBC-45A2-8454-AE6853987216}" type="datetimeFigureOut">
              <a:rPr lang="en-GB" smtClean="0"/>
              <a:t>23/01/2013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A9D2E-66D3-41DE-88AA-C1A0C36FCF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4785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2BC9F-ADBC-45A2-8454-AE6853987216}" type="datetimeFigureOut">
              <a:rPr lang="en-GB" smtClean="0"/>
              <a:t>23/01/2013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A9D2E-66D3-41DE-88AA-C1A0C36FCF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9794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2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12BC9F-ADBC-45A2-8454-AE6853987216}" type="datetimeFigureOut">
              <a:rPr lang="en-GB" smtClean="0"/>
              <a:t>23/01/2013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DA9D2E-66D3-41DE-88AA-C1A0C36FCF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5417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http://custom.cvent.com/F7FAD4F42F2B494C955164AA7572C0C7/pix/ad274d6afae54a088c858a8aced4ac0d.jpg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http://custom.cvent.com/F7FAD4F42F2B494C955164AA7572C0C7/pix/ad274d6afae54a088c858a8aced4ac0d.jpg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http://custom.cvent.com/F7FAD4F42F2B494C955164AA7572C0C7/pix/ad274d6afae54a088c858a8aced4ac0d.jpg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http://custom.cvent.com/F7FAD4F42F2B494C955164AA7572C0C7/pix/ad274d6afae54a088c858a8aced4ac0d.jpg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http://custom.cvent.com/F7FAD4F42F2B494C955164AA7572C0C7/pix/ad274d6afae54a088c858a8aced4ac0d.jpg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http://custom.cvent.com/F7FAD4F42F2B494C955164AA7572C0C7/pix/ad274d6afae54a088c858a8aced4ac0d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http://custom.cvent.com/F7FAD4F42F2B494C955164AA7572C0C7/pix/ad274d6afae54a088c858a8aced4ac0d.jpg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hyperlink" Target="http://b2b.wien.info/en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http://custom.cvent.com/F7FAD4F42F2B494C955164AA7572C0C7/pix/ad274d6afae54a088c858a8aced4ac0d.jpg" TargetMode="Externa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http://custom.cvent.com/F7FAD4F42F2B494C955164AA7572C0C7/pix/ad274d6afae54a088c858a8aced4ac0d.jpg" TargetMode="External"/><Relationship Id="rId7" Type="http://schemas.openxmlformats.org/officeDocument/2006/relationships/image" Target="../media/image6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http://custom.cvent.com/F7FAD4F42F2B494C955164AA7572C0C7/pix/ad274d6afae54a088c858a8aced4ac0d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http://custom.cvent.com/F7FAD4F42F2B494C955164AA7572C0C7/pix/ad274d6afae54a088c858a8aced4ac0d.jpg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0.png"/><Relationship Id="rId7" Type="http://schemas.openxmlformats.org/officeDocument/2006/relationships/image" Target="../media/image74.jpe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72.png"/><Relationship Id="rId4" Type="http://schemas.openxmlformats.org/officeDocument/2006/relationships/image" Target="../media/image71.png"/><Relationship Id="rId9" Type="http://schemas.openxmlformats.org/officeDocument/2006/relationships/image" Target="../media/image7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hyperlink" Target="http://www.youtube.com/watch?v=5Y4kMPsdd-0&amp;feature=plcp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hyperlink" Target="http://www.youtube.com/watch?v=VG6RGk2Y3r4&amp;feature=plcp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http://custom.cvent.com/F7FAD4F42F2B494C955164AA7572C0C7/pix/ad274d6afae54a088c858a8aced4ac0d.jpg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Relationship Id="rId9" Type="http://schemas.openxmlformats.org/officeDocument/2006/relationships/image" Target="../media/image8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hyperlink" Target="http://www.etoa.org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http://custom.cvent.com/F7FAD4F42F2B494C955164AA7572C0C7/pix/ad274d6afae54a088c858a8aced4ac0d.jpg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13" Type="http://schemas.openxmlformats.org/officeDocument/2006/relationships/image" Target="../media/image15.jpeg"/><Relationship Id="rId18" Type="http://schemas.openxmlformats.org/officeDocument/2006/relationships/image" Target="../media/image20.jpeg"/><Relationship Id="rId3" Type="http://schemas.openxmlformats.org/officeDocument/2006/relationships/image" Target="../media/image5.jpeg"/><Relationship Id="rId21" Type="http://schemas.openxmlformats.org/officeDocument/2006/relationships/image" Target="../media/image23.jpeg"/><Relationship Id="rId7" Type="http://schemas.openxmlformats.org/officeDocument/2006/relationships/image" Target="../media/image9.png"/><Relationship Id="rId12" Type="http://schemas.openxmlformats.org/officeDocument/2006/relationships/image" Target="../media/image14.gif"/><Relationship Id="rId17" Type="http://schemas.openxmlformats.org/officeDocument/2006/relationships/image" Target="../media/image19.jpeg"/><Relationship Id="rId2" Type="http://schemas.openxmlformats.org/officeDocument/2006/relationships/image" Target="../media/image4.jpeg"/><Relationship Id="rId16" Type="http://schemas.openxmlformats.org/officeDocument/2006/relationships/image" Target="../media/image18.jpeg"/><Relationship Id="rId20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13.gif"/><Relationship Id="rId5" Type="http://schemas.openxmlformats.org/officeDocument/2006/relationships/image" Target="../media/image7.gif"/><Relationship Id="rId15" Type="http://schemas.openxmlformats.org/officeDocument/2006/relationships/image" Target="../media/image17.jpeg"/><Relationship Id="rId23" Type="http://schemas.openxmlformats.org/officeDocument/2006/relationships/image" Target="../media/image25.png"/><Relationship Id="rId10" Type="http://schemas.openxmlformats.org/officeDocument/2006/relationships/image" Target="../media/image12.gif"/><Relationship Id="rId19" Type="http://schemas.openxmlformats.org/officeDocument/2006/relationships/image" Target="../media/image21.jpeg"/><Relationship Id="rId4" Type="http://schemas.openxmlformats.org/officeDocument/2006/relationships/image" Target="../media/image6.gif"/><Relationship Id="rId9" Type="http://schemas.openxmlformats.org/officeDocument/2006/relationships/image" Target="../media/image11.jpeg"/><Relationship Id="rId14" Type="http://schemas.openxmlformats.org/officeDocument/2006/relationships/image" Target="../media/image16.jpeg"/><Relationship Id="rId22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http://custom.cvent.com/F7FAD4F42F2B494C955164AA7572C0C7/pix/ad274d6afae54a088c858a8aced4ac0d.jpg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36.jpeg"/><Relationship Id="rId18" Type="http://schemas.openxmlformats.org/officeDocument/2006/relationships/image" Target="../media/image41.jpeg"/><Relationship Id="rId26" Type="http://schemas.openxmlformats.org/officeDocument/2006/relationships/image" Target="../media/image49.jpeg"/><Relationship Id="rId3" Type="http://schemas.openxmlformats.org/officeDocument/2006/relationships/image" Target="../media/image26.gif"/><Relationship Id="rId21" Type="http://schemas.openxmlformats.org/officeDocument/2006/relationships/image" Target="../media/image44.gif"/><Relationship Id="rId7" Type="http://schemas.openxmlformats.org/officeDocument/2006/relationships/image" Target="../media/image30.jpeg"/><Relationship Id="rId12" Type="http://schemas.openxmlformats.org/officeDocument/2006/relationships/image" Target="../media/image35.jpeg"/><Relationship Id="rId17" Type="http://schemas.openxmlformats.org/officeDocument/2006/relationships/image" Target="../media/image40.jpeg"/><Relationship Id="rId25" Type="http://schemas.openxmlformats.org/officeDocument/2006/relationships/image" Target="../media/image48.gif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39.jpeg"/><Relationship Id="rId20" Type="http://schemas.openxmlformats.org/officeDocument/2006/relationships/image" Target="../media/image43.jpeg"/><Relationship Id="rId29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11" Type="http://schemas.openxmlformats.org/officeDocument/2006/relationships/image" Target="../media/image34.jpeg"/><Relationship Id="rId24" Type="http://schemas.openxmlformats.org/officeDocument/2006/relationships/image" Target="../media/image47.jpeg"/><Relationship Id="rId5" Type="http://schemas.openxmlformats.org/officeDocument/2006/relationships/image" Target="../media/image28.gif"/><Relationship Id="rId15" Type="http://schemas.openxmlformats.org/officeDocument/2006/relationships/image" Target="../media/image38.jpeg"/><Relationship Id="rId23" Type="http://schemas.openxmlformats.org/officeDocument/2006/relationships/image" Target="../media/image46.gif"/><Relationship Id="rId28" Type="http://schemas.openxmlformats.org/officeDocument/2006/relationships/image" Target="../media/image51.gif"/><Relationship Id="rId10" Type="http://schemas.openxmlformats.org/officeDocument/2006/relationships/image" Target="../media/image33.jpeg"/><Relationship Id="rId19" Type="http://schemas.openxmlformats.org/officeDocument/2006/relationships/image" Target="../media/image42.jpeg"/><Relationship Id="rId31" Type="http://schemas.openxmlformats.org/officeDocument/2006/relationships/image" Target="../media/image54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Relationship Id="rId14" Type="http://schemas.openxmlformats.org/officeDocument/2006/relationships/image" Target="../media/image37.jpeg"/><Relationship Id="rId22" Type="http://schemas.openxmlformats.org/officeDocument/2006/relationships/image" Target="../media/image45.jpeg"/><Relationship Id="rId27" Type="http://schemas.openxmlformats.org/officeDocument/2006/relationships/image" Target="../media/image50.jpeg"/><Relationship Id="rId30" Type="http://schemas.openxmlformats.org/officeDocument/2006/relationships/image" Target="../media/image5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http://custom.cvent.com/F7FAD4F42F2B494C955164AA7572C0C7/pix/ad274d6afae54a088c858a8aced4ac0d.jpg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http://custom.cvent.com/F7FAD4F42F2B494C955164AA7572C0C7/pix/ad274d6afae54a088c858a8aced4ac0d.jpg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4800" b="1" dirty="0" smtClean="0">
                <a:solidFill>
                  <a:srgbClr val="0D1131"/>
                </a:solidFill>
                <a:ea typeface="Verdana" pitchFamily="34" charset="0"/>
                <a:cs typeface="Verdana" pitchFamily="34" charset="0"/>
              </a:rPr>
              <a:t>European Tour Operators Association (ETOA)</a:t>
            </a:r>
            <a:endParaRPr lang="en-GB" sz="4800" b="1" dirty="0">
              <a:solidFill>
                <a:srgbClr val="0D1131"/>
              </a:solidFill>
              <a:ea typeface="Verdana" pitchFamily="34" charset="0"/>
              <a:cs typeface="Verdana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7625" y="4221088"/>
            <a:ext cx="142875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34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4248472"/>
          </a:xfrm>
        </p:spPr>
        <p:txBody>
          <a:bodyPr>
            <a:normAutofit/>
          </a:bodyPr>
          <a:lstStyle/>
          <a:p>
            <a:r>
              <a:rPr lang="en-GB" dirty="0"/>
              <a:t>U</a:t>
            </a:r>
            <a:r>
              <a:rPr lang="en-GB" dirty="0" smtClean="0"/>
              <a:t>sing </a:t>
            </a:r>
            <a:r>
              <a:rPr lang="en-GB" dirty="0"/>
              <a:t>ETOA </a:t>
            </a:r>
            <a:r>
              <a:rPr lang="en-GB" b="1" dirty="0"/>
              <a:t>20 years </a:t>
            </a:r>
            <a:r>
              <a:rPr lang="en-GB" dirty="0"/>
              <a:t>of experience working with the travel trade</a:t>
            </a:r>
          </a:p>
          <a:p>
            <a:r>
              <a:rPr lang="en-GB" dirty="0"/>
              <a:t>D</a:t>
            </a:r>
            <a:r>
              <a:rPr lang="en-GB" dirty="0" smtClean="0"/>
              <a:t>rawing </a:t>
            </a:r>
            <a:r>
              <a:rPr lang="en-GB" dirty="0"/>
              <a:t>on examples from our member companies, partners and ETOA event attendees</a:t>
            </a:r>
          </a:p>
          <a:p>
            <a:r>
              <a:rPr lang="en-GB" dirty="0"/>
              <a:t>B</a:t>
            </a:r>
            <a:r>
              <a:rPr lang="en-GB" dirty="0" smtClean="0"/>
              <a:t>ringing </a:t>
            </a:r>
            <a:r>
              <a:rPr lang="en-GB" dirty="0"/>
              <a:t>comments directly from 200 tour operator </a:t>
            </a:r>
            <a:r>
              <a:rPr lang="en-GB" dirty="0" smtClean="0"/>
              <a:t>members</a:t>
            </a:r>
            <a:endParaRPr lang="en-GB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74638"/>
            <a:ext cx="9144000" cy="1143000"/>
          </a:xfrm>
          <a:prstGeom prst="rect">
            <a:avLst/>
          </a:prstGeom>
          <a:solidFill>
            <a:srgbClr val="0D1131"/>
          </a:solidFill>
          <a:ln w="25400">
            <a:solidFill>
              <a:srgbClr val="0D113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3600" b="1" dirty="0" smtClean="0">
                <a:solidFill>
                  <a:schemeClr val="bg1"/>
                </a:solidFill>
              </a:rPr>
              <a:t>Maximise your B2B marketing: </a:t>
            </a:r>
          </a:p>
          <a:p>
            <a:pPr algn="r"/>
            <a:r>
              <a:rPr lang="en-GB" sz="3600" b="1" dirty="0" smtClean="0">
                <a:solidFill>
                  <a:schemeClr val="bg1"/>
                </a:solidFill>
              </a:rPr>
              <a:t>How to connect with the travel trade</a:t>
            </a:r>
            <a:endParaRPr lang="en-GB" sz="3600" dirty="0">
              <a:solidFill>
                <a:schemeClr val="bg1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6990994" y="6051043"/>
            <a:ext cx="2039004" cy="715963"/>
            <a:chOff x="6990994" y="6051043"/>
            <a:chExt cx="2039004" cy="715963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16416" y="6051043"/>
              <a:ext cx="713582" cy="715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4" descr="logo_TourSalon"/>
            <p:cNvPicPr>
              <a:picLocks noChangeAspect="1" noChangeArrowheads="1"/>
            </p:cNvPicPr>
            <p:nvPr/>
          </p:nvPicPr>
          <p:blipFill>
            <a:blip r:link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90994" y="6285248"/>
              <a:ext cx="1231259" cy="480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5108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Hotels, destinations and tourism suppliers use both business-to-business (B2B) and business-to-consumer (B2C) </a:t>
            </a:r>
            <a:r>
              <a:rPr lang="en-GB" dirty="0" smtClean="0"/>
              <a:t>marketing </a:t>
            </a:r>
            <a:endParaRPr lang="en-GB" dirty="0"/>
          </a:p>
          <a:p>
            <a:r>
              <a:rPr lang="en-GB" b="1" dirty="0"/>
              <a:t>B2B marketing:</a:t>
            </a:r>
            <a:r>
              <a:rPr lang="en-GB" dirty="0"/>
              <a:t> marketing a venue to tour operators, travel agencies and OTA through different </a:t>
            </a:r>
            <a:r>
              <a:rPr lang="en-GB" dirty="0" smtClean="0"/>
              <a:t>channels</a:t>
            </a:r>
          </a:p>
          <a:p>
            <a:r>
              <a:rPr lang="en-GB" b="1" dirty="0" smtClean="0"/>
              <a:t>B2C </a:t>
            </a:r>
            <a:r>
              <a:rPr lang="en-GB" b="1" dirty="0"/>
              <a:t>marketing:</a:t>
            </a:r>
            <a:r>
              <a:rPr lang="en-GB" dirty="0"/>
              <a:t> marketing a venue directly to tourists through online travel sites, direct mail and </a:t>
            </a:r>
            <a:r>
              <a:rPr lang="en-GB" dirty="0" smtClean="0"/>
              <a:t>email</a:t>
            </a:r>
            <a:endParaRPr lang="en-GB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74638"/>
            <a:ext cx="9144000" cy="1143000"/>
          </a:xfrm>
          <a:prstGeom prst="rect">
            <a:avLst/>
          </a:prstGeom>
          <a:solidFill>
            <a:srgbClr val="0D1131"/>
          </a:solidFill>
          <a:ln w="25400">
            <a:solidFill>
              <a:srgbClr val="0D113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en-GB" sz="3600" b="1" dirty="0" smtClean="0">
              <a:solidFill>
                <a:srgbClr val="FFE152"/>
              </a:solidFill>
            </a:endParaRPr>
          </a:p>
          <a:p>
            <a:pPr algn="r"/>
            <a:r>
              <a:rPr lang="en-GB" sz="3600" b="1" dirty="0" smtClean="0">
                <a:solidFill>
                  <a:schemeClr val="bg1"/>
                </a:solidFill>
              </a:rPr>
              <a:t>B2B </a:t>
            </a:r>
            <a:r>
              <a:rPr lang="en-GB" sz="3600" b="1" dirty="0" err="1" smtClean="0">
                <a:solidFill>
                  <a:schemeClr val="bg1"/>
                </a:solidFill>
              </a:rPr>
              <a:t>vs</a:t>
            </a:r>
            <a:r>
              <a:rPr lang="en-GB" sz="3600" b="1" dirty="0" smtClean="0">
                <a:solidFill>
                  <a:schemeClr val="bg1"/>
                </a:solidFill>
              </a:rPr>
              <a:t> B2C</a:t>
            </a:r>
            <a:endParaRPr lang="en-GB" sz="3600" dirty="0">
              <a:solidFill>
                <a:schemeClr val="bg1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6990994" y="6051043"/>
            <a:ext cx="2039004" cy="715963"/>
            <a:chOff x="6990994" y="6051043"/>
            <a:chExt cx="2039004" cy="715963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16416" y="6051043"/>
              <a:ext cx="713582" cy="715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4" descr="logo_TourSalon"/>
            <p:cNvPicPr>
              <a:picLocks noChangeAspect="1" noChangeArrowheads="1"/>
            </p:cNvPicPr>
            <p:nvPr/>
          </p:nvPicPr>
          <p:blipFill>
            <a:blip r:link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90994" y="6285248"/>
              <a:ext cx="1231259" cy="480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62147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/>
              <a:t>While the influence of travel review websites is growing, travellers in some markets still prefer to get their reviews from online travel agencies (OTAs</a:t>
            </a:r>
            <a:r>
              <a:rPr lang="en-GB" dirty="0" smtClean="0"/>
              <a:t>).</a:t>
            </a:r>
            <a:r>
              <a:rPr lang="en-GB" b="1" dirty="0" smtClean="0"/>
              <a:t> </a:t>
            </a:r>
            <a:endParaRPr lang="en-GB" dirty="0"/>
          </a:p>
          <a:p>
            <a:pPr lvl="0"/>
            <a:r>
              <a:rPr lang="en-GB" dirty="0"/>
              <a:t>While travellers in France and the UK are more likely to be influenced by traveller review websites (the latter by a large margin), reviews on OTA websites continue to dominate in the US and Germany. </a:t>
            </a:r>
          </a:p>
          <a:p>
            <a:pPr lvl="0"/>
            <a:r>
              <a:rPr lang="en-GB" dirty="0"/>
              <a:t>BRIC economies still in majority use companies for arranging their </a:t>
            </a:r>
            <a:r>
              <a:rPr lang="en-GB" dirty="0" smtClean="0"/>
              <a:t>trips (including </a:t>
            </a:r>
            <a:r>
              <a:rPr lang="en-GB" smtClean="0"/>
              <a:t>visa services</a:t>
            </a:r>
            <a:r>
              <a:rPr lang="en-GB" dirty="0" smtClean="0"/>
              <a:t>).</a:t>
            </a:r>
            <a:endParaRPr lang="en-GB" dirty="0"/>
          </a:p>
          <a:p>
            <a:pPr lvl="0"/>
            <a:r>
              <a:rPr lang="en-GB" dirty="0"/>
              <a:t>Type of website used by online business and leisure travellers worldwide to research their last trip</a:t>
            </a:r>
          </a:p>
          <a:p>
            <a:pPr lvl="1"/>
            <a:r>
              <a:rPr lang="en-GB" dirty="0" smtClean="0"/>
              <a:t>Search </a:t>
            </a:r>
            <a:r>
              <a:rPr lang="en-GB" dirty="0"/>
              <a:t>engine: 59%</a:t>
            </a:r>
          </a:p>
          <a:p>
            <a:pPr lvl="1"/>
            <a:r>
              <a:rPr lang="en-GB" dirty="0" smtClean="0"/>
              <a:t>Hotel/Destination</a:t>
            </a:r>
            <a:r>
              <a:rPr lang="en-GB" dirty="0"/>
              <a:t>: 30-40%</a:t>
            </a:r>
          </a:p>
          <a:p>
            <a:pPr lvl="1"/>
            <a:r>
              <a:rPr lang="en-GB" dirty="0" smtClean="0"/>
              <a:t>OTA</a:t>
            </a:r>
            <a:r>
              <a:rPr lang="en-GB" dirty="0"/>
              <a:t>: 30%</a:t>
            </a:r>
          </a:p>
          <a:p>
            <a:pPr lvl="1"/>
            <a:r>
              <a:rPr lang="en-GB" dirty="0" smtClean="0"/>
              <a:t>Travel </a:t>
            </a:r>
            <a:r>
              <a:rPr lang="en-GB" dirty="0"/>
              <a:t>agent: 16</a:t>
            </a:r>
            <a:r>
              <a:rPr lang="en-GB" dirty="0" smtClean="0"/>
              <a:t>%</a:t>
            </a:r>
            <a:endParaRPr lang="en-GB" dirty="0"/>
          </a:p>
          <a:p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6237312"/>
            <a:ext cx="63367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b="1" i="1" dirty="0" smtClean="0"/>
              <a:t>Source</a:t>
            </a:r>
            <a:r>
              <a:rPr lang="en-GB" sz="1000" dirty="0" smtClean="0"/>
              <a:t>: </a:t>
            </a:r>
            <a:r>
              <a:rPr lang="en-GB" sz="1000" dirty="0" err="1" smtClean="0"/>
              <a:t>PhoCusWright</a:t>
            </a:r>
            <a:r>
              <a:rPr lang="en-GB" sz="1000" dirty="0" smtClean="0"/>
              <a:t>, 2011/12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274638"/>
            <a:ext cx="9144000" cy="1143000"/>
          </a:xfrm>
          <a:prstGeom prst="rect">
            <a:avLst/>
          </a:prstGeom>
          <a:solidFill>
            <a:srgbClr val="0D1131"/>
          </a:solidFill>
          <a:ln w="25400">
            <a:solidFill>
              <a:srgbClr val="0D113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3600" b="1" dirty="0" smtClean="0">
                <a:solidFill>
                  <a:schemeClr val="bg1"/>
                </a:solidFill>
              </a:rPr>
              <a:t>Why B2B marketing?</a:t>
            </a:r>
            <a:endParaRPr lang="en-GB" sz="3600" dirty="0" smtClean="0">
              <a:solidFill>
                <a:schemeClr val="bg1"/>
              </a:solidFill>
            </a:endParaRPr>
          </a:p>
          <a:p>
            <a:pPr algn="r"/>
            <a:endParaRPr lang="en-GB" sz="3600" dirty="0">
              <a:solidFill>
                <a:srgbClr val="FFE152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6990994" y="6051043"/>
            <a:ext cx="2039004" cy="715963"/>
            <a:chOff x="6990994" y="6051043"/>
            <a:chExt cx="2039004" cy="715963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16416" y="6051043"/>
              <a:ext cx="713582" cy="715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4" descr="logo_TourSalon"/>
            <p:cNvPicPr>
              <a:picLocks noChangeAspect="1" noChangeArrowheads="1"/>
            </p:cNvPicPr>
            <p:nvPr/>
          </p:nvPicPr>
          <p:blipFill>
            <a:blip r:link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90994" y="6285248"/>
              <a:ext cx="1231259" cy="480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4942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Why B2B marketing?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3345235"/>
          </a:xfrm>
        </p:spPr>
        <p:txBody>
          <a:bodyPr/>
          <a:lstStyle/>
          <a:p>
            <a:pPr marL="0" lvl="0" indent="0">
              <a:buNone/>
            </a:pPr>
            <a:r>
              <a:rPr lang="en-GB" dirty="0"/>
              <a:t>Clients who bought travel products online in 2011 made most purchases through </a:t>
            </a:r>
            <a:r>
              <a:rPr lang="en-GB" b="1" dirty="0"/>
              <a:t>online travel agents</a:t>
            </a:r>
            <a:r>
              <a:rPr lang="en-GB" dirty="0"/>
              <a:t>, amounting to almost </a:t>
            </a:r>
            <a:r>
              <a:rPr lang="en-GB" b="1" dirty="0"/>
              <a:t>50%,</a:t>
            </a:r>
            <a:r>
              <a:rPr lang="en-GB" dirty="0"/>
              <a:t> followed by </a:t>
            </a:r>
            <a:r>
              <a:rPr lang="en-GB" b="1" dirty="0"/>
              <a:t>search engines and websites of tour operators</a:t>
            </a:r>
            <a:r>
              <a:rPr lang="en-GB" dirty="0"/>
              <a:t>. 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274638"/>
            <a:ext cx="9144000" cy="1143000"/>
          </a:xfrm>
          <a:prstGeom prst="rect">
            <a:avLst/>
          </a:prstGeom>
          <a:solidFill>
            <a:srgbClr val="0D1131"/>
          </a:solidFill>
          <a:ln w="25400">
            <a:solidFill>
              <a:srgbClr val="0D113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3600" b="1" dirty="0" smtClean="0">
                <a:solidFill>
                  <a:schemeClr val="bg1"/>
                </a:solidFill>
              </a:rPr>
              <a:t>Why B2B marketing?</a:t>
            </a:r>
            <a:endParaRPr lang="en-GB" sz="3600" dirty="0" smtClean="0">
              <a:solidFill>
                <a:schemeClr val="bg1"/>
              </a:solidFill>
            </a:endParaRPr>
          </a:p>
          <a:p>
            <a:pPr algn="r"/>
            <a:endParaRPr lang="en-GB" sz="3600" dirty="0">
              <a:solidFill>
                <a:srgbClr val="FFE15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6237312"/>
            <a:ext cx="63367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b="1" i="1" dirty="0" smtClean="0"/>
              <a:t>Source</a:t>
            </a:r>
            <a:r>
              <a:rPr lang="en-GB" sz="1000" dirty="0" smtClean="0"/>
              <a:t>: </a:t>
            </a:r>
            <a:r>
              <a:rPr lang="en-GB" sz="1000" dirty="0" err="1" smtClean="0"/>
              <a:t>Travelmole</a:t>
            </a:r>
            <a:r>
              <a:rPr lang="en-GB" sz="1000" dirty="0" smtClean="0"/>
              <a:t>, 2012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990994" y="6051043"/>
            <a:ext cx="2039004" cy="715963"/>
            <a:chOff x="6990994" y="6051043"/>
            <a:chExt cx="2039004" cy="715963"/>
          </a:xfrm>
        </p:grpSpPr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16416" y="6051043"/>
              <a:ext cx="713582" cy="715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4" descr="logo_TourSalon"/>
            <p:cNvPicPr>
              <a:picLocks noChangeAspect="1" noChangeArrowheads="1"/>
            </p:cNvPicPr>
            <p:nvPr/>
          </p:nvPicPr>
          <p:blipFill>
            <a:blip r:link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90994" y="6285248"/>
              <a:ext cx="1231259" cy="480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39270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Why B2B marketing?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705275"/>
          </a:xfrm>
        </p:spPr>
        <p:txBody>
          <a:bodyPr/>
          <a:lstStyle/>
          <a:p>
            <a:pPr lvl="0"/>
            <a:r>
              <a:rPr lang="en-GB" dirty="0"/>
              <a:t>Online travel agency bookings </a:t>
            </a:r>
            <a:r>
              <a:rPr lang="en-GB" b="1" dirty="0"/>
              <a:t>grew</a:t>
            </a:r>
            <a:r>
              <a:rPr lang="en-GB" dirty="0"/>
              <a:t> by almost </a:t>
            </a:r>
            <a:r>
              <a:rPr lang="en-GB" b="1" dirty="0"/>
              <a:t>20%</a:t>
            </a:r>
            <a:r>
              <a:rPr lang="en-GB" dirty="0"/>
              <a:t> in Europe in 2011 compared to </a:t>
            </a:r>
            <a:r>
              <a:rPr lang="en-GB" dirty="0" smtClean="0"/>
              <a:t>2010</a:t>
            </a:r>
            <a:endParaRPr lang="en-GB" dirty="0"/>
          </a:p>
          <a:p>
            <a:pPr marL="0" lvl="0" indent="0">
              <a:buNone/>
            </a:pPr>
            <a:endParaRPr lang="en-GB" dirty="0"/>
          </a:p>
          <a:p>
            <a:pPr lvl="0"/>
            <a:r>
              <a:rPr lang="en-GB" dirty="0" smtClean="0"/>
              <a:t>Working </a:t>
            </a:r>
            <a:r>
              <a:rPr lang="en-GB" dirty="0"/>
              <a:t>with the travel trade gives you advantage of their </a:t>
            </a:r>
            <a:r>
              <a:rPr lang="en-GB" b="1" dirty="0"/>
              <a:t>SEO</a:t>
            </a:r>
            <a:r>
              <a:rPr lang="en-GB" dirty="0"/>
              <a:t> </a:t>
            </a:r>
          </a:p>
          <a:p>
            <a:endParaRPr lang="en-GB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74638"/>
            <a:ext cx="9144000" cy="1143000"/>
          </a:xfrm>
          <a:prstGeom prst="rect">
            <a:avLst/>
          </a:prstGeom>
          <a:solidFill>
            <a:srgbClr val="0D1131"/>
          </a:solidFill>
          <a:ln w="25400">
            <a:solidFill>
              <a:srgbClr val="0D113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3600" b="1" dirty="0" smtClean="0">
                <a:solidFill>
                  <a:schemeClr val="bg1"/>
                </a:solidFill>
              </a:rPr>
              <a:t>Why B2B marketing?</a:t>
            </a:r>
            <a:endParaRPr lang="en-GB" sz="3600" dirty="0" smtClean="0">
              <a:solidFill>
                <a:schemeClr val="bg1"/>
              </a:solidFill>
            </a:endParaRPr>
          </a:p>
          <a:p>
            <a:pPr algn="r"/>
            <a:endParaRPr lang="en-GB" sz="3600" dirty="0">
              <a:solidFill>
                <a:srgbClr val="FFE15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6237312"/>
            <a:ext cx="63367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b="1" i="1" dirty="0" smtClean="0"/>
              <a:t>Source</a:t>
            </a:r>
            <a:r>
              <a:rPr lang="en-GB" sz="1000" dirty="0" smtClean="0"/>
              <a:t>: </a:t>
            </a:r>
            <a:r>
              <a:rPr lang="en-GB" sz="1000" dirty="0" err="1" smtClean="0"/>
              <a:t>yStats</a:t>
            </a:r>
            <a:r>
              <a:rPr lang="en-GB" sz="1000" dirty="0" smtClean="0"/>
              <a:t>, 2012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6990994" y="6051043"/>
            <a:ext cx="2039004" cy="715963"/>
            <a:chOff x="6990994" y="6051043"/>
            <a:chExt cx="2039004" cy="715963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16416" y="6051043"/>
              <a:ext cx="713582" cy="715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4" descr="logo_TourSalon"/>
            <p:cNvPicPr>
              <a:picLocks noChangeAspect="1" noChangeArrowheads="1"/>
            </p:cNvPicPr>
            <p:nvPr/>
          </p:nvPicPr>
          <p:blipFill>
            <a:blip r:link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90994" y="6285248"/>
              <a:ext cx="1231259" cy="480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62809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888432"/>
          </a:xfrm>
        </p:spPr>
        <p:txBody>
          <a:bodyPr/>
          <a:lstStyle/>
          <a:p>
            <a:r>
              <a:rPr lang="en-GB" dirty="0" smtClean="0"/>
              <a:t>B2B </a:t>
            </a:r>
            <a:r>
              <a:rPr lang="en-GB" dirty="0"/>
              <a:t>website</a:t>
            </a:r>
          </a:p>
          <a:p>
            <a:r>
              <a:rPr lang="en-GB" dirty="0" smtClean="0"/>
              <a:t>E-marketing </a:t>
            </a:r>
            <a:r>
              <a:rPr lang="en-GB" dirty="0"/>
              <a:t>campaigns</a:t>
            </a:r>
          </a:p>
          <a:p>
            <a:r>
              <a:rPr lang="en-GB" dirty="0" err="1" smtClean="0"/>
              <a:t>Fam</a:t>
            </a:r>
            <a:r>
              <a:rPr lang="en-GB" dirty="0" smtClean="0"/>
              <a:t> </a:t>
            </a:r>
            <a:r>
              <a:rPr lang="en-GB" dirty="0"/>
              <a:t>trips and travel trade events</a:t>
            </a:r>
          </a:p>
          <a:p>
            <a:r>
              <a:rPr lang="en-GB" dirty="0" smtClean="0"/>
              <a:t>Travel </a:t>
            </a:r>
            <a:r>
              <a:rPr lang="en-GB" dirty="0"/>
              <a:t>trade events</a:t>
            </a:r>
          </a:p>
          <a:p>
            <a:r>
              <a:rPr lang="en-GB" dirty="0" smtClean="0"/>
              <a:t>Other </a:t>
            </a:r>
            <a:r>
              <a:rPr lang="en-GB" dirty="0"/>
              <a:t>options </a:t>
            </a:r>
            <a:endParaRPr lang="en-GB" dirty="0" smtClean="0"/>
          </a:p>
          <a:p>
            <a:pPr lvl="1"/>
            <a:r>
              <a:rPr lang="en-GB" dirty="0" smtClean="0"/>
              <a:t>sponsorship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274638"/>
            <a:ext cx="9144000" cy="1143000"/>
          </a:xfrm>
          <a:prstGeom prst="rect">
            <a:avLst/>
          </a:prstGeom>
          <a:solidFill>
            <a:srgbClr val="0D1131"/>
          </a:solidFill>
          <a:ln w="25400">
            <a:solidFill>
              <a:srgbClr val="0D113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3600" b="1" dirty="0" smtClean="0">
                <a:solidFill>
                  <a:schemeClr val="bg1"/>
                </a:solidFill>
              </a:rPr>
              <a:t>Why B2B marketing?</a:t>
            </a:r>
            <a:endParaRPr lang="en-GB" sz="3600" dirty="0" smtClean="0">
              <a:solidFill>
                <a:schemeClr val="bg1"/>
              </a:solidFill>
            </a:endParaRPr>
          </a:p>
          <a:p>
            <a:pPr algn="r"/>
            <a:r>
              <a:rPr lang="en-GB" sz="3600" b="1" dirty="0" smtClean="0">
                <a:solidFill>
                  <a:schemeClr val="bg1"/>
                </a:solidFill>
              </a:rPr>
              <a:t>B2B marketing know-how</a:t>
            </a:r>
            <a:endParaRPr lang="en-GB" sz="360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6990994" y="6051043"/>
            <a:ext cx="2039004" cy="715963"/>
            <a:chOff x="6990994" y="6051043"/>
            <a:chExt cx="2039004" cy="715963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16416" y="6051043"/>
              <a:ext cx="713582" cy="715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4" descr="logo_TourSalon"/>
            <p:cNvPicPr>
              <a:picLocks noChangeAspect="1" noChangeArrowheads="1"/>
            </p:cNvPicPr>
            <p:nvPr/>
          </p:nvPicPr>
          <p:blipFill>
            <a:blip r:link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90994" y="6285248"/>
              <a:ext cx="1231259" cy="480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90739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GB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274638"/>
            <a:ext cx="9144000" cy="1143000"/>
          </a:xfrm>
          <a:prstGeom prst="rect">
            <a:avLst/>
          </a:prstGeom>
          <a:solidFill>
            <a:srgbClr val="0D1131"/>
          </a:solidFill>
          <a:ln w="25400">
            <a:solidFill>
              <a:srgbClr val="0D113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GB" sz="3600" b="1" dirty="0" smtClean="0">
              <a:solidFill>
                <a:schemeClr val="bg1"/>
              </a:solidFill>
            </a:endParaRPr>
          </a:p>
          <a:p>
            <a:pPr algn="l"/>
            <a:r>
              <a:rPr lang="en-GB" sz="3600" b="1" dirty="0" smtClean="0">
                <a:solidFill>
                  <a:schemeClr val="bg1"/>
                </a:solidFill>
              </a:rPr>
              <a:t>Why B2B marketing?</a:t>
            </a:r>
          </a:p>
          <a:p>
            <a:pPr algn="r"/>
            <a:r>
              <a:rPr lang="en-GB" sz="3600" b="1" dirty="0" smtClean="0">
                <a:solidFill>
                  <a:schemeClr val="bg1"/>
                </a:solidFill>
              </a:rPr>
              <a:t>B2B Website</a:t>
            </a:r>
          </a:p>
          <a:p>
            <a:pPr algn="r"/>
            <a:endParaRPr lang="en-GB" sz="3600" dirty="0">
              <a:solidFill>
                <a:srgbClr val="FFE152"/>
              </a:solidFill>
            </a:endParaRPr>
          </a:p>
        </p:txBody>
      </p:sp>
      <p:sp>
        <p:nvSpPr>
          <p:cNvPr id="8" name="Oval Callout 7"/>
          <p:cNvSpPr/>
          <p:nvPr/>
        </p:nvSpPr>
        <p:spPr>
          <a:xfrm>
            <a:off x="1907704" y="1844824"/>
            <a:ext cx="5328592" cy="4320480"/>
          </a:xfrm>
          <a:prstGeom prst="wedgeEllipseCallout">
            <a:avLst/>
          </a:prstGeom>
          <a:solidFill>
            <a:schemeClr val="accent1">
              <a:alpha val="8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 smtClean="0">
                <a:solidFill>
                  <a:schemeClr val="bg1"/>
                </a:solidFill>
              </a:rPr>
              <a:t>How many suppliers in the room have a trade-specific website? 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6990994" y="6051043"/>
            <a:ext cx="2039004" cy="715963"/>
            <a:chOff x="6990994" y="6051043"/>
            <a:chExt cx="2039004" cy="715963"/>
          </a:xfrm>
        </p:grpSpPr>
        <p:pic>
          <p:nvPicPr>
            <p:cNvPr id="13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16416" y="6051043"/>
              <a:ext cx="713582" cy="715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4" descr="logo_TourSalon"/>
            <p:cNvPicPr>
              <a:picLocks noChangeAspect="1" noChangeArrowheads="1"/>
            </p:cNvPicPr>
            <p:nvPr/>
          </p:nvPicPr>
          <p:blipFill>
            <a:blip r:link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90994" y="6285248"/>
              <a:ext cx="1231259" cy="480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34971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B2B website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Example: </a:t>
            </a:r>
            <a:r>
              <a:rPr lang="en-GB" u="sng" dirty="0" smtClean="0">
                <a:hlinkClick r:id="rId2"/>
              </a:rPr>
              <a:t>http</a:t>
            </a:r>
            <a:r>
              <a:rPr lang="en-GB" u="sng" dirty="0">
                <a:hlinkClick r:id="rId2"/>
              </a:rPr>
              <a:t>://b2b.wien.info/en</a:t>
            </a:r>
            <a:endParaRPr lang="en-GB" dirty="0"/>
          </a:p>
          <a:p>
            <a:endParaRPr lang="en-GB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74638"/>
            <a:ext cx="9144000" cy="1143000"/>
          </a:xfrm>
          <a:prstGeom prst="rect">
            <a:avLst/>
          </a:prstGeom>
          <a:solidFill>
            <a:srgbClr val="0D1131"/>
          </a:solidFill>
          <a:ln w="25400">
            <a:solidFill>
              <a:srgbClr val="0D113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GB" sz="3600" b="1" dirty="0" smtClean="0">
              <a:solidFill>
                <a:schemeClr val="bg1"/>
              </a:solidFill>
            </a:endParaRPr>
          </a:p>
          <a:p>
            <a:pPr algn="l"/>
            <a:r>
              <a:rPr lang="en-GB" sz="3600" b="1" dirty="0" smtClean="0">
                <a:solidFill>
                  <a:schemeClr val="bg1"/>
                </a:solidFill>
              </a:rPr>
              <a:t>Why B2B marketing?</a:t>
            </a:r>
          </a:p>
          <a:p>
            <a:pPr algn="r"/>
            <a:r>
              <a:rPr lang="en-GB" sz="3600" b="1" dirty="0" smtClean="0">
                <a:solidFill>
                  <a:schemeClr val="bg1"/>
                </a:solidFill>
              </a:rPr>
              <a:t>B2B Website</a:t>
            </a:r>
          </a:p>
          <a:p>
            <a:pPr algn="r"/>
            <a:endParaRPr lang="en-GB" sz="3600" dirty="0">
              <a:solidFill>
                <a:srgbClr val="FFE152"/>
              </a:solidFill>
            </a:endParaRPr>
          </a:p>
        </p:txBody>
      </p:sp>
      <p:pic>
        <p:nvPicPr>
          <p:cNvPr id="2050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7372" y="2276872"/>
            <a:ext cx="3929256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Group 8"/>
          <p:cNvGrpSpPr/>
          <p:nvPr/>
        </p:nvGrpSpPr>
        <p:grpSpPr>
          <a:xfrm>
            <a:off x="6990994" y="6051043"/>
            <a:ext cx="2039004" cy="715963"/>
            <a:chOff x="6990994" y="6051043"/>
            <a:chExt cx="2039004" cy="715963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16416" y="6051043"/>
              <a:ext cx="713582" cy="715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4" descr="logo_TourSalon"/>
            <p:cNvPicPr>
              <a:picLocks noChangeAspect="1" noChangeArrowheads="1"/>
            </p:cNvPicPr>
            <p:nvPr/>
          </p:nvPicPr>
          <p:blipFill>
            <a:blip r:link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90994" y="6285248"/>
              <a:ext cx="1231259" cy="480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15695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B2B </a:t>
            </a:r>
            <a:r>
              <a:rPr lang="en-GB" b="1" dirty="0" smtClean="0"/>
              <a:t>website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561259"/>
          </a:xfrm>
        </p:spPr>
        <p:txBody>
          <a:bodyPr/>
          <a:lstStyle/>
          <a:p>
            <a:pPr marL="0" indent="0">
              <a:buNone/>
            </a:pPr>
            <a:r>
              <a:rPr lang="en-GB" b="1" dirty="0" smtClean="0"/>
              <a:t>Navigation </a:t>
            </a:r>
            <a:r>
              <a:rPr lang="en-GB" b="1" dirty="0"/>
              <a:t>&amp; </a:t>
            </a:r>
            <a:r>
              <a:rPr lang="en-GB" b="1" dirty="0" smtClean="0"/>
              <a:t>Content:</a:t>
            </a:r>
            <a:endParaRPr lang="en-GB" dirty="0"/>
          </a:p>
          <a:p>
            <a:pPr lvl="1"/>
            <a:r>
              <a:rPr lang="en-GB" dirty="0"/>
              <a:t>About us</a:t>
            </a:r>
          </a:p>
          <a:p>
            <a:pPr lvl="1"/>
            <a:r>
              <a:rPr lang="en-GB" dirty="0"/>
              <a:t>Statistics</a:t>
            </a:r>
          </a:p>
          <a:p>
            <a:pPr lvl="1"/>
            <a:r>
              <a:rPr lang="en-GB" dirty="0"/>
              <a:t>Photo &amp; logo resources</a:t>
            </a:r>
          </a:p>
          <a:p>
            <a:pPr lvl="1"/>
            <a:r>
              <a:rPr lang="en-GB" dirty="0"/>
              <a:t>Promotions (cards, events etc.)</a:t>
            </a:r>
          </a:p>
          <a:p>
            <a:endParaRPr lang="en-GB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74638"/>
            <a:ext cx="9144000" cy="1143000"/>
          </a:xfrm>
          <a:prstGeom prst="rect">
            <a:avLst/>
          </a:prstGeom>
          <a:solidFill>
            <a:srgbClr val="0D1131"/>
          </a:solidFill>
          <a:ln w="25400">
            <a:solidFill>
              <a:srgbClr val="0D113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GB" sz="3600" b="1" dirty="0" smtClean="0">
              <a:solidFill>
                <a:schemeClr val="bg1"/>
              </a:solidFill>
            </a:endParaRPr>
          </a:p>
          <a:p>
            <a:pPr algn="l"/>
            <a:r>
              <a:rPr lang="en-GB" sz="3600" b="1" dirty="0" smtClean="0">
                <a:solidFill>
                  <a:schemeClr val="bg1"/>
                </a:solidFill>
              </a:rPr>
              <a:t>Why B2B marketing?</a:t>
            </a:r>
          </a:p>
          <a:p>
            <a:pPr algn="r"/>
            <a:r>
              <a:rPr lang="en-GB" sz="3600" b="1" dirty="0" smtClean="0">
                <a:solidFill>
                  <a:schemeClr val="bg1"/>
                </a:solidFill>
              </a:rPr>
              <a:t>B2B Website</a:t>
            </a:r>
          </a:p>
          <a:p>
            <a:pPr algn="r"/>
            <a:endParaRPr lang="en-GB" sz="3600" dirty="0">
              <a:solidFill>
                <a:srgbClr val="FFE152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6990994" y="6051043"/>
            <a:ext cx="2039004" cy="715963"/>
            <a:chOff x="6990994" y="6051043"/>
            <a:chExt cx="2039004" cy="715963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16416" y="6051043"/>
              <a:ext cx="713582" cy="715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4" descr="logo_TourSalon"/>
            <p:cNvPicPr>
              <a:picLocks noChangeAspect="1" noChangeArrowheads="1"/>
            </p:cNvPicPr>
            <p:nvPr/>
          </p:nvPicPr>
          <p:blipFill>
            <a:blip r:link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90994" y="6285248"/>
              <a:ext cx="1231259" cy="480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0753" y="1458000"/>
            <a:ext cx="4101415" cy="54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V="1">
            <a:off x="2627784" y="3284984"/>
            <a:ext cx="2402969" cy="14401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2627783" y="3933056"/>
            <a:ext cx="1921085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868" y="2153104"/>
            <a:ext cx="4542131" cy="421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0818" y="1458000"/>
            <a:ext cx="4473182" cy="54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210" y="1470685"/>
            <a:ext cx="4271186" cy="54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4264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B2B e-marketing </a:t>
            </a:r>
            <a:r>
              <a:rPr lang="en-GB" b="1" dirty="0" smtClean="0"/>
              <a:t>campaigns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 smtClean="0"/>
              <a:t>Example:</a:t>
            </a:r>
            <a:r>
              <a:rPr lang="en-GB" dirty="0" smtClean="0"/>
              <a:t> </a:t>
            </a:r>
            <a:r>
              <a:rPr lang="en-GB" b="1" dirty="0" smtClean="0"/>
              <a:t>The </a:t>
            </a:r>
            <a:r>
              <a:rPr lang="en-GB" b="1" dirty="0"/>
              <a:t>Original Sightseeing Tour</a:t>
            </a:r>
            <a:endParaRPr lang="en-GB" dirty="0"/>
          </a:p>
          <a:p>
            <a:endParaRPr lang="en-GB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74638"/>
            <a:ext cx="9144000" cy="1143000"/>
          </a:xfrm>
          <a:prstGeom prst="rect">
            <a:avLst/>
          </a:prstGeom>
          <a:solidFill>
            <a:srgbClr val="0D1131"/>
          </a:solidFill>
          <a:ln w="25400">
            <a:solidFill>
              <a:srgbClr val="0D113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GB" sz="3600" b="1" dirty="0" smtClean="0">
              <a:solidFill>
                <a:schemeClr val="bg1"/>
              </a:solidFill>
            </a:endParaRPr>
          </a:p>
          <a:p>
            <a:pPr algn="l"/>
            <a:r>
              <a:rPr lang="en-GB" sz="3600" b="1" dirty="0" smtClean="0">
                <a:solidFill>
                  <a:schemeClr val="bg1"/>
                </a:solidFill>
              </a:rPr>
              <a:t>Why B2B marketing?</a:t>
            </a:r>
          </a:p>
          <a:p>
            <a:pPr algn="r"/>
            <a:r>
              <a:rPr lang="en-GB" sz="3600" b="1" dirty="0" smtClean="0">
                <a:solidFill>
                  <a:schemeClr val="bg1"/>
                </a:solidFill>
              </a:rPr>
              <a:t>B2B E-marketing Campaigns</a:t>
            </a:r>
          </a:p>
          <a:p>
            <a:pPr algn="r"/>
            <a:endParaRPr lang="en-GB" sz="3600" dirty="0">
              <a:solidFill>
                <a:srgbClr val="FFE152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273906"/>
            <a:ext cx="3193554" cy="4297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2325" y="2150195"/>
            <a:ext cx="3313606" cy="4519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5779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>
              <a:solidFill>
                <a:srgbClr val="0D1131"/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7405" y="1700808"/>
            <a:ext cx="7499176" cy="4525963"/>
          </a:xfrm>
        </p:spPr>
        <p:txBody>
          <a:bodyPr>
            <a:normAutofit/>
          </a:bodyPr>
          <a:lstStyle/>
          <a:p>
            <a:pPr marL="0" lvl="0" indent="0">
              <a:spcAft>
                <a:spcPts val="1800"/>
              </a:spcAft>
              <a:buNone/>
            </a:pPr>
            <a:r>
              <a:rPr lang="en-GB" sz="3600" dirty="0">
                <a:ea typeface="Verdana" pitchFamily="34" charset="0"/>
                <a:cs typeface="Verdana" pitchFamily="34" charset="0"/>
              </a:rPr>
              <a:t>Established since </a:t>
            </a:r>
            <a:r>
              <a:rPr lang="en-GB" sz="4000" b="1" dirty="0" smtClean="0">
                <a:ea typeface="Verdana" pitchFamily="34" charset="0"/>
                <a:cs typeface="Verdana" pitchFamily="34" charset="0"/>
              </a:rPr>
              <a:t>1989</a:t>
            </a:r>
          </a:p>
          <a:p>
            <a:pPr marL="0" lvl="0" indent="0">
              <a:spcAft>
                <a:spcPts val="1800"/>
              </a:spcAft>
              <a:buNone/>
            </a:pPr>
            <a:r>
              <a:rPr lang="en-GB" sz="3600" b="1" dirty="0" smtClean="0">
                <a:ea typeface="Verdana" pitchFamily="34" charset="0"/>
                <a:cs typeface="Verdana" pitchFamily="34" charset="0"/>
              </a:rPr>
              <a:t>600</a:t>
            </a:r>
            <a:r>
              <a:rPr lang="en-GB" sz="36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en-GB" sz="3600" dirty="0">
                <a:ea typeface="Verdana" pitchFamily="34" charset="0"/>
                <a:cs typeface="Verdana" pitchFamily="34" charset="0"/>
              </a:rPr>
              <a:t>Members </a:t>
            </a:r>
          </a:p>
          <a:p>
            <a:pPr marL="0" lvl="0" indent="0">
              <a:spcAft>
                <a:spcPts val="1800"/>
              </a:spcAft>
              <a:buNone/>
            </a:pPr>
            <a:r>
              <a:rPr lang="en-GB" sz="3600" dirty="0">
                <a:ea typeface="Verdana" pitchFamily="34" charset="0"/>
                <a:cs typeface="Verdana" pitchFamily="34" charset="0"/>
              </a:rPr>
              <a:t>Members located in </a:t>
            </a:r>
            <a:r>
              <a:rPr lang="en-GB" sz="3600" b="1" dirty="0">
                <a:ea typeface="Verdana" pitchFamily="34" charset="0"/>
                <a:cs typeface="Verdana" pitchFamily="34" charset="0"/>
              </a:rPr>
              <a:t>35</a:t>
            </a:r>
            <a:r>
              <a:rPr lang="en-GB" sz="3600" dirty="0">
                <a:ea typeface="Verdana" pitchFamily="34" charset="0"/>
                <a:cs typeface="Verdana" pitchFamily="34" charset="0"/>
              </a:rPr>
              <a:t> countries worldwide</a:t>
            </a:r>
          </a:p>
          <a:p>
            <a:pPr marL="0" indent="0">
              <a:spcAft>
                <a:spcPts val="1800"/>
              </a:spcAft>
              <a:buNone/>
            </a:pPr>
            <a:r>
              <a:rPr lang="en-GB" sz="3600" b="1" dirty="0">
                <a:ea typeface="Verdana" pitchFamily="34" charset="0"/>
                <a:cs typeface="Verdana" pitchFamily="34" charset="0"/>
              </a:rPr>
              <a:t>€5.5bn</a:t>
            </a:r>
            <a:r>
              <a:rPr lang="en-GB" sz="3600" dirty="0">
                <a:ea typeface="Verdana" pitchFamily="34" charset="0"/>
                <a:cs typeface="Verdana" pitchFamily="34" charset="0"/>
              </a:rPr>
              <a:t> in product </a:t>
            </a:r>
            <a:r>
              <a:rPr lang="en-GB" sz="3600" dirty="0" smtClean="0">
                <a:ea typeface="Verdana" pitchFamily="34" charset="0"/>
                <a:cs typeface="Verdana" pitchFamily="34" charset="0"/>
              </a:rPr>
              <a:t>purchasing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80" y="1699936"/>
            <a:ext cx="809625" cy="7429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81" y="2564112"/>
            <a:ext cx="809625" cy="7429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82" y="3531788"/>
            <a:ext cx="809625" cy="7429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79" y="4869160"/>
            <a:ext cx="809625" cy="742950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274638"/>
            <a:ext cx="9144000" cy="1143000"/>
          </a:xfrm>
          <a:prstGeom prst="rect">
            <a:avLst/>
          </a:prstGeom>
          <a:solidFill>
            <a:srgbClr val="0D1131"/>
          </a:solidFill>
          <a:ln w="25400">
            <a:solidFill>
              <a:srgbClr val="0D1131"/>
            </a:solidFill>
          </a:ln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100" b="1" dirty="0" smtClean="0">
                <a:solidFill>
                  <a:schemeClr val="bg1"/>
                </a:solidFill>
              </a:rPr>
              <a:t>Quick Facts</a:t>
            </a:r>
          </a:p>
          <a:p>
            <a:pPr algn="l"/>
            <a:endParaRPr lang="en-GB" dirty="0" smtClean="0">
              <a:solidFill>
                <a:schemeClr val="bg1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6990994" y="6051043"/>
            <a:ext cx="2039004" cy="715963"/>
            <a:chOff x="6990994" y="6051043"/>
            <a:chExt cx="2039004" cy="715963"/>
          </a:xfrm>
        </p:grpSpPr>
        <p:pic>
          <p:nvPicPr>
            <p:cNvPr id="8195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16416" y="6051043"/>
              <a:ext cx="713582" cy="715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196" name="Picture 4" descr="logo_TourSalon"/>
            <p:cNvPicPr>
              <a:picLocks noChangeAspect="1" noChangeArrowheads="1"/>
            </p:cNvPicPr>
            <p:nvPr/>
          </p:nvPicPr>
          <p:blipFill>
            <a:blip r:link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90994" y="6285248"/>
              <a:ext cx="1231259" cy="480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2840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B2B e-marketing </a:t>
            </a:r>
            <a:r>
              <a:rPr lang="en-GB" b="1" dirty="0" smtClean="0"/>
              <a:t>campaigns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525963"/>
          </a:xfrm>
        </p:spPr>
        <p:txBody>
          <a:bodyPr>
            <a:normAutofit fontScale="85000" lnSpcReduction="10000"/>
          </a:bodyPr>
          <a:lstStyle/>
          <a:p>
            <a:r>
              <a:rPr lang="en-GB" dirty="0" smtClean="0"/>
              <a:t>Create </a:t>
            </a:r>
            <a:r>
              <a:rPr lang="en-GB" dirty="0"/>
              <a:t>a strategy </a:t>
            </a:r>
            <a:endParaRPr lang="ru-RU" dirty="0" smtClean="0"/>
          </a:p>
          <a:p>
            <a:pPr lvl="1"/>
            <a:r>
              <a:rPr lang="en-GB" dirty="0" smtClean="0"/>
              <a:t>centralised activities</a:t>
            </a:r>
            <a:endParaRPr lang="ru-RU" dirty="0" smtClean="0"/>
          </a:p>
          <a:p>
            <a:pPr lvl="1"/>
            <a:r>
              <a:rPr lang="en-GB" dirty="0" smtClean="0"/>
              <a:t>calendar</a:t>
            </a:r>
            <a:endParaRPr lang="en-GB" dirty="0"/>
          </a:p>
          <a:p>
            <a:r>
              <a:rPr lang="en-GB" dirty="0" smtClean="0"/>
              <a:t>Schedule </a:t>
            </a:r>
            <a:r>
              <a:rPr lang="en-GB" dirty="0"/>
              <a:t>around important industry events or promotion deadlines</a:t>
            </a:r>
          </a:p>
          <a:p>
            <a:r>
              <a:rPr lang="en-GB" dirty="0" smtClean="0"/>
              <a:t>Consistent </a:t>
            </a:r>
            <a:r>
              <a:rPr lang="en-GB" dirty="0"/>
              <a:t>email branding (same as website/product)</a:t>
            </a:r>
          </a:p>
          <a:p>
            <a:r>
              <a:rPr lang="en-GB" dirty="0" smtClean="0"/>
              <a:t>Clear </a:t>
            </a:r>
            <a:r>
              <a:rPr lang="en-GB" dirty="0"/>
              <a:t>and friendly FROM address</a:t>
            </a:r>
          </a:p>
          <a:p>
            <a:r>
              <a:rPr lang="en-GB" dirty="0" smtClean="0"/>
              <a:t>Target </a:t>
            </a:r>
            <a:endParaRPr lang="ru-RU" dirty="0" smtClean="0"/>
          </a:p>
          <a:p>
            <a:pPr lvl="1"/>
            <a:r>
              <a:rPr lang="en-GB" dirty="0" smtClean="0"/>
              <a:t>trade </a:t>
            </a:r>
            <a:r>
              <a:rPr lang="en-GB" dirty="0"/>
              <a:t>specific </a:t>
            </a:r>
            <a:r>
              <a:rPr lang="en-GB" dirty="0" smtClean="0"/>
              <a:t>invites </a:t>
            </a:r>
            <a:endParaRPr lang="ru-RU" dirty="0" smtClean="0"/>
          </a:p>
          <a:p>
            <a:pPr lvl="1"/>
            <a:r>
              <a:rPr lang="en-GB" dirty="0" smtClean="0"/>
              <a:t>promotions</a:t>
            </a:r>
            <a:endParaRPr lang="en-GB" dirty="0"/>
          </a:p>
          <a:p>
            <a:endParaRPr lang="en-GB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74638"/>
            <a:ext cx="9144000" cy="1143000"/>
          </a:xfrm>
          <a:prstGeom prst="rect">
            <a:avLst/>
          </a:prstGeom>
          <a:solidFill>
            <a:srgbClr val="0D1131"/>
          </a:solidFill>
          <a:ln w="25400">
            <a:solidFill>
              <a:srgbClr val="0D113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GB" sz="3600" b="1" dirty="0" smtClean="0">
              <a:solidFill>
                <a:schemeClr val="bg1"/>
              </a:solidFill>
            </a:endParaRPr>
          </a:p>
          <a:p>
            <a:pPr algn="l"/>
            <a:r>
              <a:rPr lang="en-GB" sz="3600" b="1" dirty="0" smtClean="0">
                <a:solidFill>
                  <a:schemeClr val="bg1"/>
                </a:solidFill>
              </a:rPr>
              <a:t>Why B2B marketing?</a:t>
            </a:r>
          </a:p>
          <a:p>
            <a:pPr algn="r"/>
            <a:r>
              <a:rPr lang="en-GB" sz="3600" b="1" dirty="0" smtClean="0">
                <a:solidFill>
                  <a:schemeClr val="bg1"/>
                </a:solidFill>
              </a:rPr>
              <a:t>B2B E-marketing Campaigns</a:t>
            </a:r>
          </a:p>
          <a:p>
            <a:pPr algn="r"/>
            <a:endParaRPr lang="en-GB" sz="3600" dirty="0">
              <a:solidFill>
                <a:srgbClr val="FFE152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6990994" y="6051043"/>
            <a:ext cx="2039004" cy="715963"/>
            <a:chOff x="6990994" y="6051043"/>
            <a:chExt cx="2039004" cy="715963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16416" y="6051043"/>
              <a:ext cx="713582" cy="715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4" descr="logo_TourSalon"/>
            <p:cNvPicPr>
              <a:picLocks noChangeAspect="1" noChangeArrowheads="1"/>
            </p:cNvPicPr>
            <p:nvPr/>
          </p:nvPicPr>
          <p:blipFill>
            <a:blip r:link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90994" y="6285248"/>
              <a:ext cx="1231259" cy="480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3326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Examples:</a:t>
            </a:r>
            <a:endParaRPr lang="en-GB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74638"/>
            <a:ext cx="9144000" cy="1143000"/>
          </a:xfrm>
          <a:prstGeom prst="rect">
            <a:avLst/>
          </a:prstGeom>
          <a:solidFill>
            <a:srgbClr val="0D1131"/>
          </a:solidFill>
          <a:ln w="25400">
            <a:solidFill>
              <a:srgbClr val="0D113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GB" sz="3600" b="1" dirty="0" smtClean="0">
              <a:solidFill>
                <a:schemeClr val="bg1"/>
              </a:solidFill>
            </a:endParaRPr>
          </a:p>
          <a:p>
            <a:pPr algn="l"/>
            <a:r>
              <a:rPr lang="en-GB" sz="3600" b="1" dirty="0" smtClean="0">
                <a:solidFill>
                  <a:schemeClr val="bg1"/>
                </a:solidFill>
              </a:rPr>
              <a:t>Why B2B marketing?</a:t>
            </a:r>
          </a:p>
          <a:p>
            <a:pPr algn="r"/>
            <a:r>
              <a:rPr lang="en-GB" sz="2400" b="1" dirty="0" err="1" smtClean="0">
                <a:solidFill>
                  <a:schemeClr val="bg1"/>
                </a:solidFill>
              </a:rPr>
              <a:t>Fam</a:t>
            </a:r>
            <a:r>
              <a:rPr lang="en-GB" sz="2400" b="1" dirty="0" smtClean="0">
                <a:solidFill>
                  <a:schemeClr val="bg1"/>
                </a:solidFill>
              </a:rPr>
              <a:t> trips site visits events for tourism professionals and media</a:t>
            </a:r>
          </a:p>
          <a:p>
            <a:pPr algn="r"/>
            <a:endParaRPr lang="en-GB" sz="3600" dirty="0">
              <a:solidFill>
                <a:srgbClr val="FFE152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1283" y="2689593"/>
            <a:ext cx="3542717" cy="4170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658" y="3459470"/>
            <a:ext cx="4222366" cy="2993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Callout 4"/>
          <p:cNvSpPr/>
          <p:nvPr/>
        </p:nvSpPr>
        <p:spPr>
          <a:xfrm>
            <a:off x="2267744" y="2195984"/>
            <a:ext cx="1687511" cy="1179611"/>
          </a:xfrm>
          <a:prstGeom prst="wedgeEllipseCallout">
            <a:avLst>
              <a:gd name="adj1" fmla="val 18667"/>
              <a:gd name="adj2" fmla="val 8133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GB" b="1" dirty="0" smtClean="0"/>
              <a:t>Athens </a:t>
            </a:r>
            <a:r>
              <a:rPr lang="en-GB" b="1" dirty="0" err="1" smtClean="0"/>
              <a:t>fam</a:t>
            </a:r>
            <a:r>
              <a:rPr lang="en-GB" b="1" dirty="0" smtClean="0"/>
              <a:t> trip</a:t>
            </a:r>
          </a:p>
        </p:txBody>
      </p:sp>
      <p:sp>
        <p:nvSpPr>
          <p:cNvPr id="6" name="Cloud Callout 5"/>
          <p:cNvSpPr/>
          <p:nvPr/>
        </p:nvSpPr>
        <p:spPr>
          <a:xfrm>
            <a:off x="6508545" y="1417638"/>
            <a:ext cx="1728192" cy="1368152"/>
          </a:xfrm>
          <a:prstGeom prst="cloudCallout">
            <a:avLst>
              <a:gd name="adj1" fmla="val -46547"/>
              <a:gd name="adj2" fmla="val 699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GB" b="1" dirty="0" smtClean="0"/>
              <a:t>Paris workshop in London</a:t>
            </a:r>
          </a:p>
        </p:txBody>
      </p:sp>
    </p:spTree>
    <p:extLst>
      <p:ext uri="{BB962C8B-B14F-4D97-AF65-F5344CB8AC3E}">
        <p14:creationId xmlns:p14="http://schemas.microsoft.com/office/powerpoint/2010/main" val="356759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9832" y="3212976"/>
            <a:ext cx="5626968" cy="2913187"/>
          </a:xfrm>
        </p:spPr>
        <p:txBody>
          <a:bodyPr/>
          <a:lstStyle/>
          <a:p>
            <a:r>
              <a:rPr lang="en-GB" sz="4000" dirty="0" smtClean="0"/>
              <a:t>Workshops</a:t>
            </a:r>
          </a:p>
          <a:p>
            <a:r>
              <a:rPr lang="en-GB" sz="4000" dirty="0" smtClean="0"/>
              <a:t>Exhibitions</a:t>
            </a:r>
          </a:p>
          <a:p>
            <a:endParaRPr lang="en-GB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274638"/>
            <a:ext cx="9144000" cy="1143000"/>
          </a:xfrm>
          <a:prstGeom prst="rect">
            <a:avLst/>
          </a:prstGeom>
          <a:solidFill>
            <a:srgbClr val="0D1131"/>
          </a:solidFill>
          <a:ln w="25400">
            <a:solidFill>
              <a:srgbClr val="0D113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GB" sz="3600" b="1" dirty="0" smtClean="0">
              <a:solidFill>
                <a:schemeClr val="bg1"/>
              </a:solidFill>
            </a:endParaRPr>
          </a:p>
          <a:p>
            <a:pPr algn="l"/>
            <a:r>
              <a:rPr lang="en-GB" sz="3600" b="1" dirty="0" smtClean="0">
                <a:solidFill>
                  <a:schemeClr val="bg1"/>
                </a:solidFill>
              </a:rPr>
              <a:t>Why B2B marketing?</a:t>
            </a:r>
          </a:p>
          <a:p>
            <a:pPr algn="r"/>
            <a:r>
              <a:rPr lang="en-GB" sz="3600" b="1" dirty="0" smtClean="0">
                <a:solidFill>
                  <a:schemeClr val="bg1"/>
                </a:solidFill>
              </a:rPr>
              <a:t>B2B Events</a:t>
            </a:r>
          </a:p>
          <a:p>
            <a:pPr algn="r"/>
            <a:endParaRPr lang="en-GB" sz="3600" dirty="0">
              <a:solidFill>
                <a:srgbClr val="FFE152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56791"/>
            <a:ext cx="2397235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140968"/>
            <a:ext cx="2413873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940968"/>
            <a:ext cx="2514354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725144"/>
            <a:ext cx="2400000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365104"/>
            <a:ext cx="2402076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731" y="2780928"/>
            <a:ext cx="2716981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603" y="1556791"/>
            <a:ext cx="2389619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1156" y="1443179"/>
            <a:ext cx="2687031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533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74638"/>
            <a:ext cx="9144000" cy="1143000"/>
          </a:xfrm>
          <a:prstGeom prst="rect">
            <a:avLst/>
          </a:prstGeom>
          <a:solidFill>
            <a:srgbClr val="0D1131"/>
          </a:solidFill>
          <a:ln w="25400">
            <a:solidFill>
              <a:srgbClr val="0D113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3600" b="1" dirty="0">
                <a:solidFill>
                  <a:schemeClr val="bg1"/>
                </a:solidFill>
              </a:rPr>
              <a:t>B2B Events</a:t>
            </a:r>
          </a:p>
          <a:p>
            <a:pPr algn="r"/>
            <a:r>
              <a:rPr lang="en-GB" sz="3600" b="1" dirty="0" smtClean="0">
                <a:solidFill>
                  <a:schemeClr val="bg1"/>
                </a:solidFill>
              </a:rPr>
              <a:t>City Fair</a:t>
            </a:r>
            <a:endParaRPr lang="en-GB" sz="3600" b="1" dirty="0">
              <a:solidFill>
                <a:schemeClr val="bg1"/>
              </a:solidFill>
            </a:endParaRPr>
          </a:p>
        </p:txBody>
      </p:sp>
      <p:pic>
        <p:nvPicPr>
          <p:cNvPr id="2050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5933" y="1433540"/>
            <a:ext cx="5972129" cy="5914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153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74638"/>
            <a:ext cx="9144000" cy="1143000"/>
          </a:xfrm>
          <a:prstGeom prst="rect">
            <a:avLst/>
          </a:prstGeom>
          <a:solidFill>
            <a:srgbClr val="0D1131"/>
          </a:solidFill>
          <a:ln w="25400">
            <a:solidFill>
              <a:srgbClr val="0D113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3600" b="1" dirty="0">
                <a:solidFill>
                  <a:schemeClr val="bg1"/>
                </a:solidFill>
              </a:rPr>
              <a:t>B2B Events</a:t>
            </a:r>
          </a:p>
          <a:p>
            <a:pPr algn="r"/>
            <a:r>
              <a:rPr lang="en-GB" sz="3600" b="1" dirty="0" smtClean="0">
                <a:solidFill>
                  <a:schemeClr val="bg1"/>
                </a:solidFill>
              </a:rPr>
              <a:t>MAMA</a:t>
            </a:r>
            <a:endParaRPr lang="en-GB" sz="3600" b="1" dirty="0">
              <a:solidFill>
                <a:schemeClr val="bg1"/>
              </a:solidFill>
            </a:endParaRPr>
          </a:p>
        </p:txBody>
      </p:sp>
      <p:pic>
        <p:nvPicPr>
          <p:cNvPr id="3074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241" y="1429278"/>
            <a:ext cx="5643517" cy="54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1473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B2B </a:t>
            </a:r>
            <a:r>
              <a:rPr lang="en-GB" dirty="0" smtClean="0"/>
              <a:t>Events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924944"/>
            <a:ext cx="8229600" cy="3201219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More than </a:t>
            </a:r>
            <a:r>
              <a:rPr lang="en-GB" b="1" dirty="0"/>
              <a:t>8 out of 10 </a:t>
            </a:r>
            <a:r>
              <a:rPr lang="en-GB" dirty="0"/>
              <a:t>business executives said they prefer in-person, </a:t>
            </a:r>
            <a:r>
              <a:rPr lang="en-GB" b="1" dirty="0"/>
              <a:t>face-to-face</a:t>
            </a:r>
            <a:r>
              <a:rPr lang="en-GB" dirty="0"/>
              <a:t> meetings to technology-enabled ones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74638"/>
            <a:ext cx="9144000" cy="1143000"/>
          </a:xfrm>
          <a:prstGeom prst="rect">
            <a:avLst/>
          </a:prstGeom>
          <a:solidFill>
            <a:srgbClr val="0D1131"/>
          </a:solidFill>
          <a:ln w="25400">
            <a:solidFill>
              <a:srgbClr val="0D113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GB" sz="3600" b="1" dirty="0" smtClean="0">
              <a:solidFill>
                <a:schemeClr val="bg1"/>
              </a:solidFill>
            </a:endParaRPr>
          </a:p>
          <a:p>
            <a:pPr algn="l"/>
            <a:r>
              <a:rPr lang="en-GB" sz="3600" b="1" dirty="0" smtClean="0">
                <a:solidFill>
                  <a:schemeClr val="bg1"/>
                </a:solidFill>
              </a:rPr>
              <a:t>Why B2B marketing?</a:t>
            </a:r>
          </a:p>
          <a:p>
            <a:pPr algn="r"/>
            <a:r>
              <a:rPr lang="en-GB" sz="3600" b="1" dirty="0" smtClean="0">
                <a:solidFill>
                  <a:schemeClr val="bg1"/>
                </a:solidFill>
              </a:rPr>
              <a:t>B2B Events</a:t>
            </a:r>
          </a:p>
          <a:p>
            <a:pPr algn="r"/>
            <a:endParaRPr lang="en-GB" sz="3600" dirty="0">
              <a:solidFill>
                <a:srgbClr val="FFE15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6237312"/>
            <a:ext cx="63367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b="1" i="1" dirty="0" smtClean="0"/>
              <a:t>Source</a:t>
            </a:r>
            <a:r>
              <a:rPr lang="en-GB" sz="1000" dirty="0" smtClean="0"/>
              <a:t>: Forbes, 2008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6990994" y="6051043"/>
            <a:ext cx="2039004" cy="715963"/>
            <a:chOff x="6990994" y="6051043"/>
            <a:chExt cx="2039004" cy="715963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16416" y="6051043"/>
              <a:ext cx="713582" cy="715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4" descr="logo_TourSalon"/>
            <p:cNvPicPr>
              <a:picLocks noChangeAspect="1" noChangeArrowheads="1"/>
            </p:cNvPicPr>
            <p:nvPr/>
          </p:nvPicPr>
          <p:blipFill>
            <a:blip r:link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90994" y="6285248"/>
              <a:ext cx="1231259" cy="480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4029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Other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281339"/>
          </a:xfrm>
        </p:spPr>
        <p:txBody>
          <a:bodyPr>
            <a:normAutofit/>
          </a:bodyPr>
          <a:lstStyle/>
          <a:p>
            <a:r>
              <a:rPr lang="en-GB" dirty="0" smtClean="0"/>
              <a:t>Print </a:t>
            </a:r>
            <a:r>
              <a:rPr lang="en-GB" dirty="0"/>
              <a:t>materials &amp; Direct mail</a:t>
            </a:r>
          </a:p>
          <a:p>
            <a:r>
              <a:rPr lang="en-GB" dirty="0" smtClean="0"/>
              <a:t>Sponsorship</a:t>
            </a:r>
            <a:endParaRPr lang="en-GB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274638"/>
            <a:ext cx="9144000" cy="1143000"/>
          </a:xfrm>
          <a:prstGeom prst="rect">
            <a:avLst/>
          </a:prstGeom>
          <a:solidFill>
            <a:srgbClr val="0D1131"/>
          </a:solidFill>
          <a:ln w="25400">
            <a:solidFill>
              <a:srgbClr val="0D113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GB" sz="3600" b="1" dirty="0" smtClean="0">
              <a:solidFill>
                <a:schemeClr val="bg1"/>
              </a:solidFill>
            </a:endParaRPr>
          </a:p>
          <a:p>
            <a:pPr algn="l"/>
            <a:r>
              <a:rPr lang="en-GB" sz="3600" b="1" dirty="0" smtClean="0">
                <a:solidFill>
                  <a:schemeClr val="bg1"/>
                </a:solidFill>
              </a:rPr>
              <a:t>OTHER</a:t>
            </a:r>
          </a:p>
          <a:p>
            <a:pPr algn="l"/>
            <a:endParaRPr lang="en-GB" sz="3600" b="1" dirty="0" smtClean="0">
              <a:solidFill>
                <a:schemeClr val="bg1"/>
              </a:solidFill>
            </a:endParaRPr>
          </a:p>
          <a:p>
            <a:pPr algn="r"/>
            <a:endParaRPr lang="en-GB" sz="3600" dirty="0">
              <a:solidFill>
                <a:srgbClr val="FFE152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700808"/>
            <a:ext cx="2225795" cy="3131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005064"/>
            <a:ext cx="2098856" cy="2098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47995"/>
            <a:ext cx="2138568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6412" y="4144451"/>
            <a:ext cx="1822165" cy="1820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864" y="5587094"/>
            <a:ext cx="3748088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636912"/>
            <a:ext cx="2506241" cy="1769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414" y="3010539"/>
            <a:ext cx="2119081" cy="1493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5373216"/>
            <a:ext cx="2013425" cy="141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1757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68960"/>
            <a:ext cx="8229600" cy="3057203"/>
          </a:xfrm>
        </p:spPr>
        <p:txBody>
          <a:bodyPr/>
          <a:lstStyle/>
          <a:p>
            <a:r>
              <a:rPr lang="en-GB" dirty="0"/>
              <a:t>Find further details, please visit </a:t>
            </a:r>
            <a:r>
              <a:rPr lang="en-GB" u="sng" dirty="0">
                <a:hlinkClick r:id="rId2"/>
              </a:rPr>
              <a:t>www.etoa.org</a:t>
            </a:r>
            <a:r>
              <a:rPr lang="en-GB" dirty="0"/>
              <a:t> </a:t>
            </a:r>
          </a:p>
          <a:p>
            <a:r>
              <a:rPr lang="en-GB" dirty="0"/>
              <a:t>ETOA stand </a:t>
            </a:r>
            <a:r>
              <a:rPr lang="ru-RU" dirty="0" smtClean="0"/>
              <a:t>№</a:t>
            </a:r>
            <a:r>
              <a:rPr lang="en-GB" dirty="0" smtClean="0"/>
              <a:t>68</a:t>
            </a:r>
            <a:endParaRPr lang="en-GB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74638"/>
            <a:ext cx="9144000" cy="1143000"/>
          </a:xfrm>
          <a:prstGeom prst="rect">
            <a:avLst/>
          </a:prstGeom>
          <a:solidFill>
            <a:srgbClr val="0D1131"/>
          </a:solidFill>
          <a:ln w="25400">
            <a:solidFill>
              <a:srgbClr val="0D113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3600" b="1" dirty="0" smtClean="0">
              <a:solidFill>
                <a:schemeClr val="bg1"/>
              </a:solidFill>
            </a:endParaRPr>
          </a:p>
          <a:p>
            <a:r>
              <a:rPr lang="en-GB" sz="3600" b="1" dirty="0" smtClean="0">
                <a:solidFill>
                  <a:schemeClr val="bg1"/>
                </a:solidFill>
              </a:rPr>
              <a:t>Thanks for your attention!</a:t>
            </a:r>
          </a:p>
          <a:p>
            <a:pPr algn="r"/>
            <a:endParaRPr lang="en-GB" sz="3600" dirty="0">
              <a:solidFill>
                <a:srgbClr val="FFE152"/>
              </a:solidFill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1" y="4461700"/>
            <a:ext cx="1626171" cy="1631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612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>
              <a:solidFill>
                <a:srgbClr val="0D113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561259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en-GB" b="1" dirty="0"/>
              <a:t>Tour </a:t>
            </a:r>
            <a:r>
              <a:rPr lang="en-GB" b="1" dirty="0" smtClean="0"/>
              <a:t>Operators</a:t>
            </a:r>
          </a:p>
          <a:p>
            <a:pPr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en-GB" b="1" dirty="0" smtClean="0"/>
              <a:t>Wholesalers</a:t>
            </a:r>
          </a:p>
          <a:p>
            <a:pPr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en-GB" b="1" dirty="0" smtClean="0"/>
              <a:t>Online Intermediaries</a:t>
            </a:r>
          </a:p>
          <a:p>
            <a:pPr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en-GB" b="1" dirty="0" smtClean="0"/>
              <a:t>MICE buyers</a:t>
            </a:r>
            <a:endParaRPr lang="en-GB" b="1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74638"/>
            <a:ext cx="9144000" cy="1143000"/>
          </a:xfrm>
          <a:prstGeom prst="rect">
            <a:avLst/>
          </a:prstGeom>
          <a:solidFill>
            <a:srgbClr val="0D1131"/>
          </a:solidFill>
          <a:ln w="25400">
            <a:solidFill>
              <a:srgbClr val="0D1131"/>
            </a:solidFill>
          </a:ln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000" b="1" dirty="0" smtClean="0">
                <a:solidFill>
                  <a:schemeClr val="bg1"/>
                </a:solidFill>
              </a:rPr>
              <a:t>ETOA Members: Buyers</a:t>
            </a:r>
          </a:p>
          <a:p>
            <a:pPr algn="l"/>
            <a:endParaRPr lang="en-GB" sz="4000" b="1" dirty="0" smtClean="0">
              <a:solidFill>
                <a:schemeClr val="bg1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6990994" y="6051043"/>
            <a:ext cx="2039004" cy="715963"/>
            <a:chOff x="6990994" y="6051043"/>
            <a:chExt cx="2039004" cy="715963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16416" y="6051043"/>
              <a:ext cx="713582" cy="715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4" descr="logo_TourSalon"/>
            <p:cNvPicPr>
              <a:picLocks noChangeAspect="1" noChangeArrowheads="1"/>
            </p:cNvPicPr>
            <p:nvPr/>
          </p:nvPicPr>
          <p:blipFill>
            <a:blip r:link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90994" y="6285248"/>
              <a:ext cx="1231259" cy="480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6606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Ekaterina\Desktop\Logos for a cloud\buyers\ewgf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75" y="3724275"/>
            <a:ext cx="2991556" cy="84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Ekaterina\Desktop\Logos for a cloud\buyers\Telerik.Web.UI.WebResoufrce (16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" y="1786594"/>
            <a:ext cx="2540000" cy="20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Ekaterina\Desktop\Logos for a cloud\buyers\Telerik.Web.UI.WebResource (1)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857" y="3724275"/>
            <a:ext cx="1905000" cy="145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Ekaterina\Desktop\Logos for a cloud\buyers\Telerik.Web.UI.WebResource (2)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2140" y="5716891"/>
            <a:ext cx="19050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Users\Ekaterina\Desktop\Logos for a cloud\buyers\Telerik.Web.UI.WebResource (2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455" y="4802574"/>
            <a:ext cx="2468475" cy="1320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C:\Users\Ekaterina\Desktop\Logos for a cloud\buyers\Telerik.Web.UI.WebResource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357" y="2772897"/>
            <a:ext cx="2238197" cy="862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C:\Users\Ekaterina\Desktop\Logos for a cloud\buyers\Telerik.Web.UI.WebResource (2)1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3716" y="3411538"/>
            <a:ext cx="19050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9" descr="C:\Users\Ekaterina\Desktop\Logos for a cloud\buyers\Telerik.Web.UI.WebResource (3)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7100" y="5142331"/>
            <a:ext cx="2307946" cy="98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C:\Users\Ekaterina\Desktop\Logos for a cloud\buyers\Telerik.Web.UI.WebResource (3)d.gif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573" y="2649538"/>
            <a:ext cx="19050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1" descr="C:\Users\Ekaterina\Desktop\Logos for a cloud\buyers\Telerik.Web.UI.WebResource (3)g.gif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55" y="4722599"/>
            <a:ext cx="2734028" cy="49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C:\Users\Ekaterina\Desktop\Logos for a cloud\buyers\Telerik.Web.UI.WebResource (4).gif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589240"/>
            <a:ext cx="2504626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5" descr="C:\Users\Ekaterina\Desktop\Logos for a cloud\buyers\Telerik.Web.UI.WebResource (5)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359086"/>
            <a:ext cx="3261450" cy="456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6" descr="C:\Users\Ekaterina\Desktop\Logos for a cloud\buyers\Telerik.Web.UI.WebResource (6)aa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190" y="6165304"/>
            <a:ext cx="25400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7" descr="C:\Users\Ekaterina\Desktop\Logos for a cloud\buyers\Telerik.Web.UI.WebResource (6)h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9185"/>
            <a:ext cx="2051720" cy="646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8" descr="C:\Users\Ekaterina\Desktop\Logos for a cloud\buyers\Telerik.Web.UI.WebResource (6)sag.jp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6555" y="1596135"/>
            <a:ext cx="1666875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9" descr="C:\Users\Ekaterina\Desktop\Logos for a cloud\buyers\Telerik.Web.UI.WebResource (10).jp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4276" y="100797"/>
            <a:ext cx="1219200" cy="974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0" descr="C:\Users\Ekaterina\Desktop\Logos for a cloud\buyers\Telerik.Web.UI.WebResource (11).jp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3430" y="21335"/>
            <a:ext cx="2540000" cy="157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1" descr="C:\Users\Ekaterina\Desktop\Logos for a cloud\buyers\Telerik.Web.UI.WebResource (13).jp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0520" y="2013762"/>
            <a:ext cx="2958944" cy="462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2" descr="C:\Users\Ekaterina\Desktop\Logos for a cloud\buyers\Telerik.Web.UI.WebResource (16).jp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5617" y="7135"/>
            <a:ext cx="1428750" cy="116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3" descr="C:\Users\Ekaterina\Desktop\Logos for a cloud\buyers\Telerik.Web.UI.WebResource.jp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88640"/>
            <a:ext cx="2000250" cy="87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4" descr="C:\Users\Ekaterina\Desktop\Logos for a cloud\buyers\Telerik.Web.UI.WebResource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22"/>
            <a:ext cx="1276350" cy="923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Ekaterina\Desktop\Logos for a cloud\suppliers\Telerik.Web.UI.WebResource (1)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939035"/>
            <a:ext cx="1905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3034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25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7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0D1131"/>
                </a:solidFill>
              </a:rPr>
              <a:t>ETOA MEMBERS: Suppliers</a:t>
            </a:r>
            <a:endParaRPr lang="en-GB" dirty="0">
              <a:solidFill>
                <a:srgbClr val="0D113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849291"/>
          </a:xfrm>
        </p:spPr>
        <p:txBody>
          <a:bodyPr/>
          <a:lstStyle/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GB" b="1" dirty="0"/>
              <a:t>Hotels &amp; Hotel </a:t>
            </a:r>
            <a:r>
              <a:rPr lang="en-GB" b="1" dirty="0" smtClean="0"/>
              <a:t>chains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GB" b="1" dirty="0" smtClean="0"/>
              <a:t>Tourist Boards 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GB" b="1" dirty="0" smtClean="0"/>
              <a:t>Tourist Attractions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GB" b="1" dirty="0" smtClean="0"/>
              <a:t>Transport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GB" b="1" dirty="0"/>
              <a:t>T</a:t>
            </a:r>
            <a:r>
              <a:rPr lang="en-GB" b="1" dirty="0" smtClean="0"/>
              <a:t>ourism </a:t>
            </a:r>
            <a:r>
              <a:rPr lang="en-GB" b="1" dirty="0"/>
              <a:t>services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74638"/>
            <a:ext cx="9144000" cy="1143000"/>
          </a:xfrm>
          <a:prstGeom prst="rect">
            <a:avLst/>
          </a:prstGeom>
          <a:solidFill>
            <a:srgbClr val="0D1131"/>
          </a:solidFill>
          <a:ln w="25400">
            <a:solidFill>
              <a:srgbClr val="0D1131"/>
            </a:solidFill>
          </a:ln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000" b="1" dirty="0" smtClean="0">
                <a:solidFill>
                  <a:schemeClr val="bg1"/>
                </a:solidFill>
              </a:rPr>
              <a:t>ETOA Members: Suppliers</a:t>
            </a:r>
          </a:p>
          <a:p>
            <a:pPr algn="l"/>
            <a:endParaRPr lang="en-GB" sz="4000" b="1" dirty="0" smtClean="0">
              <a:solidFill>
                <a:schemeClr val="bg1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6990994" y="6051043"/>
            <a:ext cx="2039004" cy="715963"/>
            <a:chOff x="6990994" y="6051043"/>
            <a:chExt cx="2039004" cy="715963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16416" y="6051043"/>
              <a:ext cx="713582" cy="715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4" descr="logo_TourSalon"/>
            <p:cNvPicPr>
              <a:picLocks noChangeAspect="1" noChangeArrowheads="1"/>
            </p:cNvPicPr>
            <p:nvPr/>
          </p:nvPicPr>
          <p:blipFill>
            <a:blip r:link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90994" y="6285248"/>
              <a:ext cx="1231259" cy="480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01453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Picture 4" descr="C:\Users\Ekaterina\Desktop\Logos for a cloud\suppliers\Telerik.Web.UI.WebResource (1)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447" y="3399163"/>
            <a:ext cx="19050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" name="Picture 5" descr="C:\Users\Ekaterina\Desktop\Logos for a cloud\suppliers\Telerik.Web.UI.WebResource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383" y="2927402"/>
            <a:ext cx="2471192" cy="913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" name="Picture 12" descr="C:\Users\Ekaterina\Desktop\Logos for a cloud\suppliers\Telerik.Web.UI.WebResource (3)h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2267" y="4643122"/>
            <a:ext cx="19050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" name="Picture 25" descr="C:\Users\Ekaterina\Desktop\Logos for a cloud\suppliers\Telerik.Web.UI.WebResource (14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76" y="4268996"/>
            <a:ext cx="2540000" cy="20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" name="Picture 3" descr="C:\Users\Ekaterina\Desktop\Logos for a cloud\suppliers\fff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31" y="5253907"/>
            <a:ext cx="609600" cy="433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" name="Picture 14" descr="C:\Users\Ekaterina\Desktop\Logos for a cloud\suppliers\Telerik.Web.UI.WebResource (4)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5998" y="3071067"/>
            <a:ext cx="1302748" cy="1197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" name="Picture 16" descr="C:\Users\Ekaterina\Desktop\Logos for a cloud\suppliers\Telerik.Web.UI.WebResource (6)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2415" y="1455947"/>
            <a:ext cx="1242070" cy="1242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" name="Picture 20" descr="C:\Users\Ekaterina\Desktop\Logos for a cloud\suppliers\Telerik.Web.UI.WebResource (9)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806" y="3229086"/>
            <a:ext cx="1728192" cy="1381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" name="Picture 21" descr="C:\Users\Ekaterina\Desktop\Logos for a cloud\suppliers\Telerik.Web.UI.WebResource (10)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119240"/>
            <a:ext cx="1109846" cy="1109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1" name="Picture 22" descr="C:\Users\Ekaterina\Desktop\Logos for a cloud\suppliers\Telerik.Web.UI.WebResource (11)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6275" y="3119122"/>
            <a:ext cx="19050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7" name="Picture 37" descr="C:\Users\Ekaterina\Desktop\Logos for a cloud\suppliers\New folder\Telerik.Web.UI.WebResource (20)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7575" y="2367808"/>
            <a:ext cx="1876425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8" name="Picture 38" descr="C:\Users\Ekaterina\Desktop\Logos for a cloud\suppliers\New folder\Telerik.Web.UI.WebResource (16)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8813" y="951987"/>
            <a:ext cx="1689792" cy="1319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9" name="Picture 39" descr="C:\Users\Ekaterina\Desktop\Logos for a cloud\suppliers\New folder\Telerik.Web.UI.WebResource (17)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7111" y="4962056"/>
            <a:ext cx="2336453" cy="584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0" name="Picture 40" descr="C:\Users\Ekaterina\Desktop\Logos for a cloud\suppliers\New folder\Telerik.Web.UI.WebResource (18).jp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664" y="4172633"/>
            <a:ext cx="2407521" cy="76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2" name="Picture 41" descr="H:\Logos\Member Logos\Current Member Logos\Current Member Logos resized for WEB\logo_Sol Melia.jp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6865" y="17180"/>
            <a:ext cx="1950839" cy="1192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" name="Picture 42" descr="H:\Logos\Member Logos\Current Member Logos\Current Member Logos resized for WEB\Royal Hotel Sanremo.jp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0883" y="5843187"/>
            <a:ext cx="1112567" cy="872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Picture 43" descr="H:\Logos\Member Logos\Current Member Logos\Current Member Logos resized for WEB\Interbus Praha.jp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923" y="1466109"/>
            <a:ext cx="1127124" cy="901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" name="Picture 26" descr="C:\Users\Ekaterina\Desktop\Logos for a cloud\suppliers\Telerik.Web.UI.WebResource (15).jp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8063" y="-389173"/>
            <a:ext cx="2540000" cy="20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7" name="Picture 9" descr="C:\Users\Ekaterina\Desktop\Logos for a cloud\suppliers\Telerik.Web.UI.WebResource (3).gif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5334000"/>
            <a:ext cx="19050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8" name="Picture 23" descr="C:\Users\Ekaterina\Desktop\Logos for a cloud\suppliers\Telerik.Web.UI.WebResource (12).jp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8481" y="1209985"/>
            <a:ext cx="1149427" cy="918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9" name="Picture 7" descr="C:\Users\Ekaterina\Desktop\Logos for a cloud\suppliers\Telerik.Web.UI.WebResource (2).gif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9402" y="4268996"/>
            <a:ext cx="1905000" cy="90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0" name="Picture 44" descr="H:\Logos\Member Logos\Current Member Logos\Current Member Logos full-size\Tari Tour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5843187"/>
            <a:ext cx="1061070" cy="645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1" name="Picture 13" descr="C:\Users\Ekaterina\Desktop\Logos for a cloud\suppliers\Telerik.Web.UI.WebResource (3)j.gif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0965" y="6034416"/>
            <a:ext cx="2673035" cy="842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2" name="Picture 17" descr="C:\Users\Ekaterina\Desktop\Logos for a cloud\suppliers\Telerik.Web.UI.WebResource (6)w.jp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3022" y="-14254"/>
            <a:ext cx="1807315" cy="847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" name="Picture 27" descr="C:\Users\Ekaterina\Desktop\Logos for a cloud\suppliers\Telerik.Web.UI.WebResource J.jp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183" y="38566"/>
            <a:ext cx="1368152" cy="1093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" name="Picture 28" descr="C:\Users\Ekaterina\Desktop\Logos for a cloud\suppliers\Telerik.Web.UI.WebResource.gif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70601"/>
            <a:ext cx="19050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5" name="Picture 30" descr="C:\Users\Ekaterina\Desktop\Logos for a cloud\suppliers\Telerik.Web.UI.WebResource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0" y="26372"/>
            <a:ext cx="1368152" cy="1063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6" name="Picture 42" descr="H:\Logos\Member Logos\Current Member Logos\Current Member Logos resized for WEB\Royal Hotel Sanremo.jp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9880" y="5843187"/>
            <a:ext cx="1112567" cy="872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" name="Picture 19" descr="C:\Users\Ekaterina\Desktop\Logos for a cloud\suppliers\Telerik.Web.UI.WebResource (8).jp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366" y="1436143"/>
            <a:ext cx="1610618" cy="117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1" name="Picture 2" descr="C:\Users\Ekaterina\Desktop\Logos for a cloud\suppliers\eurostar.jp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3529" y="1740730"/>
            <a:ext cx="1328875" cy="106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461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250"/>
                            </p:stCondLst>
                            <p:childTnLst>
                              <p:par>
                                <p:cTn id="7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7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7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7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7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7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7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7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750"/>
                            </p:stCondLst>
                            <p:childTnLst>
                              <p:par>
                                <p:cTn id="1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7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7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7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7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7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7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7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7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7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7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7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rgbClr val="0D1131"/>
          </a:solidFill>
          <a:ln w="25400">
            <a:solidFill>
              <a:srgbClr val="0D1131"/>
            </a:solidFill>
          </a:ln>
        </p:spPr>
        <p:txBody>
          <a:bodyPr>
            <a:normAutofit fontScale="90000"/>
          </a:bodyPr>
          <a:lstStyle/>
          <a:p>
            <a:pPr algn="l"/>
            <a:r>
              <a:rPr lang="en-GB" b="1" dirty="0">
                <a:solidFill>
                  <a:schemeClr val="bg1"/>
                </a:solidFill>
              </a:rPr>
              <a:t>What we do</a:t>
            </a:r>
            <a:r>
              <a:rPr lang="en-GB" b="1" dirty="0" smtClean="0">
                <a:solidFill>
                  <a:schemeClr val="bg1"/>
                </a:solidFill>
              </a:rPr>
              <a:t>?                                        </a:t>
            </a:r>
            <a:r>
              <a:rPr lang="en-GB" dirty="0">
                <a:solidFill>
                  <a:schemeClr val="bg1"/>
                </a:solidFill>
              </a:rPr>
              <a:t/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 smtClean="0">
                <a:solidFill>
                  <a:schemeClr val="bg1"/>
                </a:solidFill>
              </a:rPr>
              <a:t>                                                                   </a:t>
            </a:r>
            <a:r>
              <a:rPr lang="en-GB" b="1" dirty="0" smtClean="0">
                <a:solidFill>
                  <a:schemeClr val="bg1"/>
                </a:solidFill>
              </a:rPr>
              <a:t>VOICE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Political </a:t>
            </a:r>
            <a:r>
              <a:rPr lang="en-GB" dirty="0"/>
              <a:t>support, Local, National and European </a:t>
            </a:r>
            <a:r>
              <a:rPr lang="en-GB" dirty="0" smtClean="0"/>
              <a:t>lobbying</a:t>
            </a:r>
          </a:p>
          <a:p>
            <a:pPr lvl="1"/>
            <a:r>
              <a:rPr lang="en-GB" dirty="0" smtClean="0"/>
              <a:t>tax in tourism</a:t>
            </a:r>
          </a:p>
          <a:p>
            <a:pPr lvl="1"/>
            <a:r>
              <a:rPr lang="en-GB" dirty="0" smtClean="0"/>
              <a:t>visas</a:t>
            </a:r>
          </a:p>
          <a:p>
            <a:r>
              <a:rPr lang="en-GB" dirty="0" smtClean="0"/>
              <a:t>Represent </a:t>
            </a:r>
            <a:r>
              <a:rPr lang="en-GB" dirty="0"/>
              <a:t>members’ interests </a:t>
            </a:r>
          </a:p>
          <a:p>
            <a:r>
              <a:rPr lang="en-GB" dirty="0" smtClean="0"/>
              <a:t>International </a:t>
            </a:r>
            <a:r>
              <a:rPr lang="en-GB" dirty="0"/>
              <a:t>industry network </a:t>
            </a:r>
          </a:p>
          <a:p>
            <a:r>
              <a:rPr lang="en-GB" dirty="0" smtClean="0"/>
              <a:t>Publish </a:t>
            </a:r>
            <a:r>
              <a:rPr lang="en-GB" dirty="0"/>
              <a:t>research reports</a:t>
            </a:r>
          </a:p>
          <a:p>
            <a:r>
              <a:rPr lang="en-GB" dirty="0" smtClean="0"/>
              <a:t>Raise </a:t>
            </a:r>
            <a:r>
              <a:rPr lang="en-GB" dirty="0"/>
              <a:t>profile of the issues facing the industry (media etc…)</a:t>
            </a:r>
          </a:p>
          <a:p>
            <a:endParaRPr lang="en-GB" dirty="0"/>
          </a:p>
        </p:txBody>
      </p:sp>
      <p:grpSp>
        <p:nvGrpSpPr>
          <p:cNvPr id="7" name="Group 6"/>
          <p:cNvGrpSpPr/>
          <p:nvPr/>
        </p:nvGrpSpPr>
        <p:grpSpPr>
          <a:xfrm>
            <a:off x="6990994" y="6051043"/>
            <a:ext cx="2039004" cy="715963"/>
            <a:chOff x="6990994" y="6051043"/>
            <a:chExt cx="2039004" cy="715963"/>
          </a:xfrm>
        </p:grpSpPr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16416" y="6051043"/>
              <a:ext cx="713582" cy="715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4" descr="logo_TourSalon"/>
            <p:cNvPicPr>
              <a:picLocks noChangeAspect="1" noChangeArrowheads="1"/>
            </p:cNvPicPr>
            <p:nvPr/>
          </p:nvPicPr>
          <p:blipFill>
            <a:blip r:link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90994" y="6285248"/>
              <a:ext cx="1231259" cy="480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11928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/>
              <a:t>What we do?</a:t>
            </a:r>
            <a:r>
              <a:rPr lang="en-GB" dirty="0"/>
              <a:t/>
            </a:r>
            <a:br>
              <a:rPr lang="en-GB" dirty="0"/>
            </a:br>
            <a:r>
              <a:rPr lang="en-GB" b="1" dirty="0" smtClean="0"/>
              <a:t>EVENTS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15405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en-GB" dirty="0" smtClean="0"/>
              <a:t>B2B </a:t>
            </a:r>
            <a:r>
              <a:rPr lang="en-GB" dirty="0"/>
              <a:t>Supplier Meet Buyer Workshops </a:t>
            </a:r>
            <a:endParaRPr lang="en-GB" dirty="0" smtClean="0"/>
          </a:p>
          <a:p>
            <a:pPr lvl="1"/>
            <a:r>
              <a:rPr lang="en-GB" dirty="0" smtClean="0"/>
              <a:t>City Fair </a:t>
            </a:r>
          </a:p>
          <a:p>
            <a:pPr lvl="1"/>
            <a:r>
              <a:rPr lang="en-GB" dirty="0" smtClean="0"/>
              <a:t>MAMA</a:t>
            </a:r>
          </a:p>
          <a:p>
            <a:pPr lvl="1"/>
            <a:r>
              <a:rPr lang="en-GB" dirty="0" smtClean="0"/>
              <a:t>GEM </a:t>
            </a:r>
          </a:p>
          <a:p>
            <a:pPr lvl="1"/>
            <a:r>
              <a:rPr lang="en-GB" dirty="0" smtClean="0"/>
              <a:t>HEM</a:t>
            </a:r>
            <a:endParaRPr lang="en-GB" dirty="0"/>
          </a:p>
          <a:p>
            <a:r>
              <a:rPr lang="en-GB" dirty="0" smtClean="0"/>
              <a:t>Product </a:t>
            </a:r>
            <a:r>
              <a:rPr lang="en-GB" dirty="0"/>
              <a:t>purchasing platform of European destinations, accommodation, sightseeing and attraction services</a:t>
            </a:r>
          </a:p>
          <a:p>
            <a:r>
              <a:rPr lang="en-GB" dirty="0" smtClean="0"/>
              <a:t>Seminars</a:t>
            </a:r>
            <a:endParaRPr lang="en-GB" dirty="0"/>
          </a:p>
          <a:p>
            <a:r>
              <a:rPr lang="en-GB" dirty="0"/>
              <a:t>N</a:t>
            </a:r>
            <a:r>
              <a:rPr lang="en-GB" dirty="0" smtClean="0"/>
              <a:t>etworking </a:t>
            </a:r>
            <a:r>
              <a:rPr lang="en-GB" dirty="0"/>
              <a:t>and </a:t>
            </a:r>
            <a:r>
              <a:rPr lang="en-GB" dirty="0" err="1"/>
              <a:t>fam</a:t>
            </a:r>
            <a:r>
              <a:rPr lang="en-GB" dirty="0"/>
              <a:t> visits </a:t>
            </a:r>
          </a:p>
          <a:p>
            <a:endParaRPr lang="en-GB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74638"/>
            <a:ext cx="9144000" cy="1143000"/>
          </a:xfrm>
          <a:prstGeom prst="rect">
            <a:avLst/>
          </a:prstGeom>
          <a:solidFill>
            <a:srgbClr val="0D1131"/>
          </a:solidFill>
          <a:ln w="25400">
            <a:solidFill>
              <a:srgbClr val="0D1131"/>
            </a:solidFill>
          </a:ln>
        </p:spPr>
        <p:txBody>
          <a:bodyPr vert="horz" lIns="91440" tIns="45720" rIns="91440" bIns="45720" rtlCol="0" anchor="ctr">
            <a:normAutofit fontScale="8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b="1" dirty="0" smtClean="0">
                <a:solidFill>
                  <a:schemeClr val="bg1"/>
                </a:solidFill>
              </a:rPr>
              <a:t>What we do?                                        </a:t>
            </a:r>
            <a:r>
              <a:rPr lang="en-GB" dirty="0" smtClean="0">
                <a:solidFill>
                  <a:schemeClr val="bg1"/>
                </a:solidFill>
              </a:rPr>
              <a:t/>
            </a:r>
            <a:br>
              <a:rPr lang="en-GB" dirty="0" smtClean="0">
                <a:solidFill>
                  <a:schemeClr val="bg1"/>
                </a:solidFill>
              </a:rPr>
            </a:br>
            <a:r>
              <a:rPr lang="en-GB" dirty="0" smtClean="0">
                <a:solidFill>
                  <a:schemeClr val="bg1"/>
                </a:solidFill>
              </a:rPr>
              <a:t>                                                                        </a:t>
            </a:r>
            <a:r>
              <a:rPr lang="en-GB" b="1" dirty="0" smtClean="0">
                <a:solidFill>
                  <a:schemeClr val="bg1"/>
                </a:solidFill>
              </a:rPr>
              <a:t>EVENTS</a:t>
            </a:r>
            <a:endParaRPr lang="en-GB" dirty="0">
              <a:solidFill>
                <a:schemeClr val="bg1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6990994" y="6051043"/>
            <a:ext cx="2039004" cy="715963"/>
            <a:chOff x="6990994" y="6051043"/>
            <a:chExt cx="2039004" cy="715963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16416" y="6051043"/>
              <a:ext cx="713582" cy="715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4" descr="logo_TourSalon"/>
            <p:cNvPicPr>
              <a:picLocks noChangeAspect="1" noChangeArrowheads="1"/>
            </p:cNvPicPr>
            <p:nvPr/>
          </p:nvPicPr>
          <p:blipFill>
            <a:blip r:link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90994" y="6285248"/>
              <a:ext cx="1231259" cy="480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26270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/>
              <a:t>What we do?</a:t>
            </a:r>
            <a:r>
              <a:rPr lang="en-GB" dirty="0"/>
              <a:t/>
            </a:r>
            <a:br>
              <a:rPr lang="en-GB" dirty="0"/>
            </a:br>
            <a:r>
              <a:rPr lang="en-GB" b="1" dirty="0"/>
              <a:t>SERVICES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Profile </a:t>
            </a:r>
            <a:r>
              <a:rPr lang="en-GB" dirty="0"/>
              <a:t>raising, marketing services</a:t>
            </a:r>
          </a:p>
          <a:p>
            <a:r>
              <a:rPr lang="en-GB" dirty="0"/>
              <a:t>T</a:t>
            </a:r>
            <a:r>
              <a:rPr lang="en-GB" dirty="0" smtClean="0"/>
              <a:t>argeted </a:t>
            </a:r>
            <a:r>
              <a:rPr lang="en-GB" dirty="0"/>
              <a:t>email communications, newsletters, new member introduction</a:t>
            </a:r>
          </a:p>
          <a:p>
            <a:r>
              <a:rPr lang="en-GB" dirty="0" smtClean="0"/>
              <a:t>Free </a:t>
            </a:r>
            <a:r>
              <a:rPr lang="en-GB" dirty="0"/>
              <a:t>legal, taxation and technology hotlines </a:t>
            </a:r>
          </a:p>
          <a:p>
            <a:r>
              <a:rPr lang="en-GB" dirty="0" smtClean="0"/>
              <a:t>Online </a:t>
            </a:r>
            <a:r>
              <a:rPr lang="en-GB" dirty="0"/>
              <a:t>resources</a:t>
            </a:r>
          </a:p>
          <a:p>
            <a:r>
              <a:rPr lang="en-GB" dirty="0"/>
              <a:t>U</a:t>
            </a:r>
            <a:r>
              <a:rPr lang="en-GB" dirty="0" smtClean="0"/>
              <a:t>se </a:t>
            </a:r>
            <a:r>
              <a:rPr lang="en-GB" dirty="0"/>
              <a:t>of ETOA logo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274638"/>
            <a:ext cx="9144000" cy="1143000"/>
          </a:xfrm>
          <a:prstGeom prst="rect">
            <a:avLst/>
          </a:prstGeom>
          <a:solidFill>
            <a:srgbClr val="0D1131"/>
          </a:solidFill>
          <a:ln w="25400">
            <a:solidFill>
              <a:srgbClr val="0D113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3600" b="1" dirty="0" smtClean="0">
                <a:solidFill>
                  <a:schemeClr val="bg1"/>
                </a:solidFill>
              </a:rPr>
              <a:t>What we do?                                        </a:t>
            </a:r>
            <a:r>
              <a:rPr lang="en-GB" sz="3600" dirty="0" smtClean="0">
                <a:solidFill>
                  <a:schemeClr val="bg1"/>
                </a:solidFill>
              </a:rPr>
              <a:t/>
            </a:r>
            <a:br>
              <a:rPr lang="en-GB" sz="3600" dirty="0" smtClean="0">
                <a:solidFill>
                  <a:schemeClr val="bg1"/>
                </a:solidFill>
              </a:rPr>
            </a:br>
            <a:r>
              <a:rPr lang="en-GB" sz="3600" dirty="0" smtClean="0">
                <a:solidFill>
                  <a:schemeClr val="bg1"/>
                </a:solidFill>
              </a:rPr>
              <a:t>                                                                     </a:t>
            </a:r>
            <a:r>
              <a:rPr lang="en-GB" sz="3600" b="1" dirty="0" smtClean="0">
                <a:solidFill>
                  <a:schemeClr val="bg1"/>
                </a:solidFill>
              </a:rPr>
              <a:t>SERVICES </a:t>
            </a:r>
            <a:endParaRPr lang="en-GB" sz="3600" dirty="0">
              <a:solidFill>
                <a:schemeClr val="bg1"/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63" y="3284825"/>
            <a:ext cx="2088232" cy="3589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2186" y="3421267"/>
            <a:ext cx="2654924" cy="3440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622" y="2726572"/>
            <a:ext cx="2567426" cy="4135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Oval 6"/>
          <p:cNvSpPr/>
          <p:nvPr/>
        </p:nvSpPr>
        <p:spPr>
          <a:xfrm>
            <a:off x="843705" y="2276872"/>
            <a:ext cx="5472608" cy="449700"/>
          </a:xfrm>
          <a:prstGeom prst="ellipse">
            <a:avLst/>
          </a:prstGeom>
          <a:solidFill>
            <a:schemeClr val="accent1"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Arrow Connector 8"/>
          <p:cNvCxnSpPr>
            <a:stCxn id="7" idx="4"/>
          </p:cNvCxnSpPr>
          <p:nvPr/>
        </p:nvCxnSpPr>
        <p:spPr>
          <a:xfrm flipH="1">
            <a:off x="1527781" y="2726572"/>
            <a:ext cx="2052228" cy="54932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952" y="2256672"/>
            <a:ext cx="2236765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5" name="Straight Arrow Connector 14"/>
          <p:cNvCxnSpPr>
            <a:endCxn id="7172" idx="0"/>
          </p:cNvCxnSpPr>
          <p:nvPr/>
        </p:nvCxnSpPr>
        <p:spPr>
          <a:xfrm flipH="1">
            <a:off x="4289648" y="2726571"/>
            <a:ext cx="3087216" cy="69469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705" y="2766284"/>
            <a:ext cx="4474567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8" name="Straight Arrow Connector 17"/>
          <p:cNvCxnSpPr/>
          <p:nvPr/>
        </p:nvCxnSpPr>
        <p:spPr>
          <a:xfrm>
            <a:off x="2962186" y="3236184"/>
            <a:ext cx="3113436" cy="12080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7" name="Picture 9" descr="H:\Logos\ETOA logo\ETOA HIGHEST RES MACROMEDIA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637" y="2689597"/>
            <a:ext cx="4170363" cy="417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318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50"/>
                            </p:stCondLst>
                            <p:childTnLst>
                              <p:par>
                                <p:cTn id="1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75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75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3007</TotalTime>
  <Words>696</Words>
  <Application>Microsoft Office PowerPoint</Application>
  <PresentationFormat>On-screen Show (4:3)</PresentationFormat>
  <Paragraphs>150</Paragraphs>
  <Slides>27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European Tour Operators Association (ETOA)</vt:lpstr>
      <vt:lpstr>PowerPoint Presentation</vt:lpstr>
      <vt:lpstr>PowerPoint Presentation</vt:lpstr>
      <vt:lpstr>PowerPoint Presentation</vt:lpstr>
      <vt:lpstr>ETOA MEMBERS: Suppliers</vt:lpstr>
      <vt:lpstr>PowerPoint Presentation</vt:lpstr>
      <vt:lpstr>What we do?                                                                                                            VOICE</vt:lpstr>
      <vt:lpstr>What we do? EVENTS</vt:lpstr>
      <vt:lpstr>What we do? SERVICES</vt:lpstr>
      <vt:lpstr> </vt:lpstr>
      <vt:lpstr>PowerPoint Presentation</vt:lpstr>
      <vt:lpstr>PowerPoint Presentation</vt:lpstr>
      <vt:lpstr>Why B2B marketing?</vt:lpstr>
      <vt:lpstr>Why B2B marketing?</vt:lpstr>
      <vt:lpstr>PowerPoint Presentation</vt:lpstr>
      <vt:lpstr>PowerPoint Presentation</vt:lpstr>
      <vt:lpstr>B2B website</vt:lpstr>
      <vt:lpstr>B2B website</vt:lpstr>
      <vt:lpstr>B2B e-marketing campaigns</vt:lpstr>
      <vt:lpstr>B2B e-marketing campaigns</vt:lpstr>
      <vt:lpstr>PowerPoint Presentation</vt:lpstr>
      <vt:lpstr>PowerPoint Presentation</vt:lpstr>
      <vt:lpstr>PowerPoint Presentation</vt:lpstr>
      <vt:lpstr>PowerPoint Presentation</vt:lpstr>
      <vt:lpstr>B2B Events</vt:lpstr>
      <vt:lpstr>Other 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European Tour Operators Association (ETOA)</dc:title>
  <dc:creator>Ekaterina Novitskaya</dc:creator>
  <cp:lastModifiedBy>magdalena</cp:lastModifiedBy>
  <cp:revision>49</cp:revision>
  <dcterms:created xsi:type="dcterms:W3CDTF">2012-10-15T15:02:50Z</dcterms:created>
  <dcterms:modified xsi:type="dcterms:W3CDTF">2013-01-23T11:13:47Z</dcterms:modified>
</cp:coreProperties>
</file>